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385" r:id="rId2"/>
    <p:sldMasterId id="2147484565" r:id="rId3"/>
    <p:sldMasterId id="2147484578" r:id="rId4"/>
  </p:sldMasterIdLst>
  <p:notesMasterIdLst>
    <p:notesMasterId r:id="rId24"/>
  </p:notesMasterIdLst>
  <p:sldIdLst>
    <p:sldId id="5149" r:id="rId5"/>
    <p:sldId id="1405" r:id="rId6"/>
    <p:sldId id="1251" r:id="rId7"/>
    <p:sldId id="1418" r:id="rId8"/>
    <p:sldId id="1905" r:id="rId9"/>
    <p:sldId id="1421" r:id="rId10"/>
    <p:sldId id="1278" r:id="rId11"/>
    <p:sldId id="1353" r:id="rId12"/>
    <p:sldId id="1281" r:id="rId13"/>
    <p:sldId id="1280" r:id="rId14"/>
    <p:sldId id="1282" r:id="rId15"/>
    <p:sldId id="1336" r:id="rId16"/>
    <p:sldId id="1337" r:id="rId17"/>
    <p:sldId id="1331" r:id="rId18"/>
    <p:sldId id="1338" r:id="rId19"/>
    <p:sldId id="1333" r:id="rId20"/>
    <p:sldId id="1339" r:id="rId21"/>
    <p:sldId id="1340" r:id="rId22"/>
    <p:sldId id="5150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43"/>
    <p:restoredTop sz="94761"/>
  </p:normalViewPr>
  <p:slideViewPr>
    <p:cSldViewPr>
      <p:cViewPr varScale="1">
        <p:scale>
          <a:sx n="87" d="100"/>
          <a:sy n="87" d="100"/>
        </p:scale>
        <p:origin x="1256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B5B08A-6C4D-BE45-A2DF-A129722CB1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D9700F-4ADE-494A-A81C-1FB045ED9B9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5F6736B7-798A-BA48-B725-5E0F960BC660}" type="datetime1">
              <a:rPr lang="en-US" altLang="en-US"/>
              <a:pPr/>
              <a:t>4/19/20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CD6BA96-9652-9B4E-B9B0-767AE50BF5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E43CFCC-648D-E84D-A90E-8065EC28D7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4F8B3-642A-9E4C-A49C-BCBA2230A8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E9554-EBB2-834B-9A42-A67EC99531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7BBBDF4-3D20-374A-8AF6-66516D4C03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CF1C65-F0E2-8E44-882C-5DBA87F125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139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165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>
            <a:extLst>
              <a:ext uri="{FF2B5EF4-FFF2-40B4-BE49-F238E27FC236}">
                <a16:creationId xmlns:a16="http://schemas.microsoft.com/office/drawing/2014/main" id="{3AE3DDFE-DFD4-9C43-AFB1-699B2C6E11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60C6FC1-131C-734E-ADAC-D4B8AACD534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7346" name="Rectangle 2">
            <a:extLst>
              <a:ext uri="{FF2B5EF4-FFF2-40B4-BE49-F238E27FC236}">
                <a16:creationId xmlns:a16="http://schemas.microsoft.com/office/drawing/2014/main" id="{E2568230-AE8A-B44F-8BC1-448D048130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1AABFA6D-0D54-6A42-91F6-CC96F8FA39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6182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>
            <a:extLst>
              <a:ext uri="{FF2B5EF4-FFF2-40B4-BE49-F238E27FC236}">
                <a16:creationId xmlns:a16="http://schemas.microsoft.com/office/drawing/2014/main" id="{B92B8778-0465-B14E-99AF-E64B41A2B1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FC0C6C2-D904-E84A-9AA2-CDA5AEE6EBB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0418" name="Rectangle 2">
            <a:extLst>
              <a:ext uri="{FF2B5EF4-FFF2-40B4-BE49-F238E27FC236}">
                <a16:creationId xmlns:a16="http://schemas.microsoft.com/office/drawing/2014/main" id="{A86AFF7A-2D5E-E049-8158-0034A616243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CCC24D8C-1DDD-EF48-9A35-7FF4311686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7602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>
            <a:extLst>
              <a:ext uri="{FF2B5EF4-FFF2-40B4-BE49-F238E27FC236}">
                <a16:creationId xmlns:a16="http://schemas.microsoft.com/office/drawing/2014/main" id="{19E260A3-CE1C-AC4B-B7B6-03D3AE471E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3397F1-ECAE-B441-9C54-D0106341C61B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5538" name="Rectangle 2">
            <a:extLst>
              <a:ext uri="{FF2B5EF4-FFF2-40B4-BE49-F238E27FC236}">
                <a16:creationId xmlns:a16="http://schemas.microsoft.com/office/drawing/2014/main" id="{EC1D8350-0903-4C42-ABA7-BD7E892ACB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12C20A8B-5761-474A-A6F6-D012090129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9053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Rectangle 7">
            <a:extLst>
              <a:ext uri="{FF2B5EF4-FFF2-40B4-BE49-F238E27FC236}">
                <a16:creationId xmlns:a16="http://schemas.microsoft.com/office/drawing/2014/main" id="{48655F23-5F02-CC43-8A40-4BFFD22057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23E1A2-48CE-FF4D-98E3-649B92965F34}" type="slidenum">
              <a:rPr kumimoji="0" lang="en-US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45410" name="Rectangle 2">
            <a:extLst>
              <a:ext uri="{FF2B5EF4-FFF2-40B4-BE49-F238E27FC236}">
                <a16:creationId xmlns:a16="http://schemas.microsoft.com/office/drawing/2014/main" id="{5A2EF331-C1EA-F04F-97AC-8688CC94A3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Rectangle 3">
            <a:extLst>
              <a:ext uri="{FF2B5EF4-FFF2-40B4-BE49-F238E27FC236}">
                <a16:creationId xmlns:a16="http://schemas.microsoft.com/office/drawing/2014/main" id="{BC3C74E2-CAB9-434E-AA67-38FB37C145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0014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CF1C65-F0E2-8E44-882C-5DBA87F125D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1926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B1FC3E2-D43B-E94B-BA83-ED8150FDB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C74403-99B7-CB40-B4F8-F55599D98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D60F75A-C02C-AD4A-AF9E-52EEAF82EB6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36E699-80FA-6548-AEB0-CB2F2C8071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AB0B192-A24B-1440-89C8-F42BEC8DC5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5283A1B-9D1B-4E45-AA07-20B134BA37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7A0DBEC-EF25-5044-99C0-1031955500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627738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A4D3F33-B6A7-AF4E-BBA2-5D60152157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53CFA4-7231-3E40-BE0C-D71465BEBF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6B7CA-B932-994D-B971-2260EDB50B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82833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C83800E-91E2-F44E-8B1A-96E8F4B25A3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5479B90-DAFC-F34D-AC75-394C8643F9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B12352-B84B-6B4C-ACEA-8DB3E16F2C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5692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72B4CA-4912-5248-8374-7A8792B5B8B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F9E00E-DB83-E844-BFB6-3D6DB6E927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1E42CE-1A5C-E24B-BAF7-4A99E5980E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70264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E2C2F6E-A300-964C-A488-EB3F916B2B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4604FE2-5C1E-3643-8FD7-96FF4A19E4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6D25AF3-7294-A54E-93E3-9AED6E62A31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76951BC-C3A6-474F-AAAE-6D8E80CEF1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0D9967A-3F56-774A-AEF6-40E46ACEE0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C327038-993D-3741-956C-01160C353B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507A95F-1B64-8D4B-A456-E868DA7E70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035382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D146459-072A-6A41-98C5-35822A1AFF2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5DA1927-6840-924F-8828-30BE68442F3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9147A-A377-5D4E-876F-7E6A63ADB0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261719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3E321B6-2825-6946-A885-FCC32FCCADB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7B52F4A-F418-C844-8CB7-7410405D51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7D24F9-4A7B-2743-BEF3-6AB7389D8B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12919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FD6663D-1838-F84C-9BE5-2892950337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8B8F438-40E4-2647-9EFD-72ADD27ADD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F18F68-0FB8-5C44-96BC-40C897E587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730016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C0B797D-58B2-6742-9D3C-008CA763CF3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967CF05-63C5-AA47-AF56-947AD4341F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105E9F-3068-1645-BC8E-A6B6C6D5CA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19293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9A6D327-D9C4-3C45-8246-816431C654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5EF442AD-6F44-C74B-9183-9E82CF8240D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1E34CB-E54F-DA4B-9794-FC89423B4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564640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81A4030-5974-4E4B-8DBE-15875B2B2AC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A00C7942-0620-BC4B-A184-0037DE40037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828D37-A7D2-774F-AE81-10B32BA3D9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619069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FE28B04-A615-BF4B-9AFD-CB83F7A189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C62E23A-AA2A-754F-A2F9-92FB7757B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53678-ACF1-F343-B850-648AB6B627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95150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E58AA0C-76B2-364F-B826-947EE6C234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543818B-3C8E-C541-A285-C42350049E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4AC6C5-F14F-3642-A925-CD6ABEBD3F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705061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648D13A-E866-814F-9CF1-B6D25F8A30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E1AC6AA-841C-8E44-9C3F-1A40E2BF8B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FB738B-019D-3C4E-9FB4-207A11B75E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343879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4DD8BE7-E10F-EC40-B3C6-0938E3FE3B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A46C2C9-42F8-FD4C-A462-AB77571D004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CFD8B2-63E2-4041-A9C1-7C29D9D890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127812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40C0EF6-2040-E144-8569-AB8E4629224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202C7-34E7-D947-A1F4-518318E06F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AE4854-AC50-5B4E-ACD6-EE03326986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107914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F58150-138D-C647-B90C-EFB4B50CB2A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45EF351-D25A-6F4E-A092-66F27772D58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E2FA51-ABE3-504C-9C81-742AF33A28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8019640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5834A1A-7469-3645-8CE4-E602C86769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464F615E-286C-A14C-9F65-2BAD5A25528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926CFD5-8F67-A24A-9FC1-BB2CC915F27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57950A5-CA27-8F4C-BA45-6DDEA832E0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706C27B-B5ED-BA44-8658-916F5DC228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AAF95C6-8B8C-BF4F-905B-46A03401C0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925F0709-7BF5-D04E-8A39-27AE0055BE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15691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F343E9A-6457-1D45-9FE8-920350043D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B5C4ADC-3F0C-EC4B-8CE1-F506B15F86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E54D1-B2F6-B74C-A3C8-87499DC404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524132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3741D0-24AA-1742-AB61-FD21F8ED5C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4360A1-48E7-5346-B235-92603371342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13669-6BFA-F143-808B-BA27187F67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251020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60909AA-1D55-0A4C-AF7D-00DFCC79EDC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FA1D567-0FC7-9B47-9A14-D93F66A132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31E1D-F4F1-304B-AE8E-748EA90ACD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27003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22795C2-218A-5247-AB77-3F6BC21441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0E58E5DC-6D73-754D-817A-8737DD82FA3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201E1-4230-914C-92EE-D1F1AF0903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569181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6AC580D-9390-694B-BC56-18E6DC1E798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716D7D1-6F7B-AD4D-B942-9594AB3BE3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C1AC3-30DF-8B4A-9E37-2A0B69C54B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398996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756E4E9-DB33-9D4F-8520-7D971D66A9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D291D92-DD5B-F24B-9598-989FC9CEF6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5C6BC-C003-7041-948E-F4ACC7F5EA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718326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2219D38-15DC-0146-8547-E713FE4375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C298F12B-AFF2-7447-B48E-112AD422FE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53E7C-BCEE-6041-9919-DF7C4D3BAD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069565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8D620EB-2DF4-8E43-8352-9E94203C5DF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73A470D-A98E-3C45-907C-4A9DE612D2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59717-176F-5840-9BA8-C43881F8CE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9762946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4FFDDE6-6540-6543-BBD7-18F1DDC9361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22AA8E5-DBA9-FD4D-8B98-28223610558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D2BCE-D3C3-7641-8F61-D660697DE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8909693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E2AC61C-003A-2243-9FA6-C527733F676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A1D642F-FB90-384A-A32C-D5C43A26EE8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A70CF-A839-D044-8CAD-D3619BDAA9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56321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9330A8-DFF5-D843-8E3B-35EE77122D9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A87E60D-847F-B241-B048-B0F48460D6C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D9433-930B-B940-90BE-2610E26C2F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2341678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07CA867-4D97-2641-90E4-8B45F85765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0A8C537-9896-684B-A1BB-2B2A3DFD2A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24F8B-A4F6-5449-8EFE-99619D3516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059230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>
            <a:extLst>
              <a:ext uri="{FF2B5EF4-FFF2-40B4-BE49-F238E27FC236}">
                <a16:creationId xmlns:a16="http://schemas.microsoft.com/office/drawing/2014/main" id="{8235073B-5115-2A4C-985F-48AE885FD5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429000"/>
            <a:ext cx="7772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Design of Digital Circuits 2016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Srdjan Capkun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Frank K. Gürkaynak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549AEF65-4DB2-F648-B97B-0397C070C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6581775"/>
            <a:ext cx="777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i="1">
                <a:solidFill>
                  <a:srgbClr val="404040"/>
                </a:solidFill>
                <a:latin typeface="Calibri" panose="020F0502020204030204" pitchFamily="34" charset="0"/>
              </a:rPr>
              <a:t>Adapted from Digital Design and Computer Architecture, David Money Harris &amp; Sarah L. Harris ©2007 Elsevier</a:t>
            </a:r>
            <a:endParaRPr lang="de-CH" altLang="en-US" sz="1200" i="1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A526220E-1EC1-A344-B46B-24ABB0729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9196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>
                <a:solidFill>
                  <a:srgbClr val="A81E5B"/>
                </a:solidFill>
                <a:latin typeface="Consolas" panose="020B0609020204030204" pitchFamily="49" charset="0"/>
              </a:rPr>
              <a:t>http://www.syssec.ethz.ch/education/Digitaltechnik_16</a:t>
            </a:r>
            <a:endParaRPr lang="de-CH" altLang="en-US" sz="1600">
              <a:solidFill>
                <a:srgbClr val="A81E5B"/>
              </a:solidFill>
              <a:latin typeface="Consolas" panose="020B0609020204030204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548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4215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325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CE2EA2-CEF4-6C4F-B821-02BA1B5A4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2742B8F-F63F-A645-9548-9448055AFE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618AC-FEC1-C641-B975-6F58258791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792537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9846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2782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02238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34619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498849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37946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5329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1935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3400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EE05385-E561-734C-B41F-4E65C3DFD3F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E7D70FC-BFDC-AD42-B845-383975983EB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05212-C8C9-F741-882A-BFB0ACC896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6314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E90F07E-0F31-A344-B591-D820A200E8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DFDAA4E-86AE-6549-87DD-492D245A55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A3586-1A83-1B40-B5E8-394AE58747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90974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12547F92-ADEF-BB49-8878-7FEC1664EC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56CC851-00A4-C549-9B21-D4E13D1BE3E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BCE5F4-D41A-3040-ADB1-EB21204BF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64237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D7A80C-3C6D-444F-98CF-C85F51843B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44620A6-C1A1-EF40-88FF-8A8B7B7F72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F3669-DA65-AC4D-91CC-3BA90E8EE3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18778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E3E223C-EB41-344B-8F52-F5B2F44D73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95C5B-D31D-8D41-84D3-5933BE3DFA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0DA01-3EC5-A04D-ADF7-A0BF137C86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06340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96B2D52-14C3-6A4E-A692-BA73F4B10F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E33CBC86-E49D-9940-BAB6-FB6B4F2DB0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28149A3-AC2E-534B-B636-02F7D6E5BD7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D42194F-791A-4448-8CB9-4953BD686E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AB233638-CB85-2C49-A638-67573182FC2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AE1C05B-73C2-5E40-96AB-6A4331424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01C7F8ED-0298-F24A-8FF9-F9C7B0B7E2D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76" r:id="rId2"/>
    <p:sldLayoutId id="2147484477" r:id="rId3"/>
    <p:sldLayoutId id="2147484478" r:id="rId4"/>
    <p:sldLayoutId id="2147484479" r:id="rId5"/>
    <p:sldLayoutId id="2147484480" r:id="rId6"/>
    <p:sldLayoutId id="2147484481" r:id="rId7"/>
    <p:sldLayoutId id="2147484482" r:id="rId8"/>
    <p:sldLayoutId id="2147484483" r:id="rId9"/>
    <p:sldLayoutId id="2147484484" r:id="rId10"/>
    <p:sldLayoutId id="2147484485" r:id="rId11"/>
    <p:sldLayoutId id="214748448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0E913E6D-B2C8-3E42-BDB2-5C97A7DDCD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1E9205A1-66B3-804B-9286-AB54951645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16EDF8F8-B8D2-9B4D-B4C8-27DFAF19684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4C6AB7E-95F6-5C41-8E4F-CD2E76BC98A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926A5953-B0B1-4343-A9BB-762545A6C27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2116B3D3-536D-3E4C-9570-42F36BE2874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647D7C40-D729-F347-B4F6-DDD3D6B4F76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9" r:id="rId1"/>
    <p:sldLayoutId id="2147484487" r:id="rId2"/>
    <p:sldLayoutId id="2147484488" r:id="rId3"/>
    <p:sldLayoutId id="2147484489" r:id="rId4"/>
    <p:sldLayoutId id="2147484490" r:id="rId5"/>
    <p:sldLayoutId id="2147484491" r:id="rId6"/>
    <p:sldLayoutId id="2147484492" r:id="rId7"/>
    <p:sldLayoutId id="2147484493" r:id="rId8"/>
    <p:sldLayoutId id="2147484494" r:id="rId9"/>
    <p:sldLayoutId id="2147484495" r:id="rId10"/>
    <p:sldLayoutId id="2147484496" r:id="rId11"/>
    <p:sldLayoutId id="214748449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035D70CC-0B85-E64E-A55C-88C21BE344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A3FDA6C5-9B4A-4F44-82E3-015A29A76B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13D5E067-1A61-1541-A9AA-2ED2B3E06F4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75D41AA-4AE7-2842-8797-66FA96BB2F7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815301CB-F806-6C4C-B4BF-311ACFCBC2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F4D97339-4ED2-D247-ACDF-6C7B7F6A16F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A53CC27A-4692-8B4C-BC5E-8A43DE4C7BB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1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66" r:id="rId1"/>
    <p:sldLayoutId id="2147484567" r:id="rId2"/>
    <p:sldLayoutId id="2147484568" r:id="rId3"/>
    <p:sldLayoutId id="2147484569" r:id="rId4"/>
    <p:sldLayoutId id="2147484570" r:id="rId5"/>
    <p:sldLayoutId id="2147484571" r:id="rId6"/>
    <p:sldLayoutId id="2147484572" r:id="rId7"/>
    <p:sldLayoutId id="2147484573" r:id="rId8"/>
    <p:sldLayoutId id="2147484574" r:id="rId9"/>
    <p:sldLayoutId id="2147484575" r:id="rId10"/>
    <p:sldLayoutId id="2147484576" r:id="rId11"/>
    <p:sldLayoutId id="214748457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>
            <a:extLst>
              <a:ext uri="{FF2B5EF4-FFF2-40B4-BE49-F238E27FC236}">
                <a16:creationId xmlns:a16="http://schemas.microsoft.com/office/drawing/2014/main" id="{B0DCE9F0-F1E9-F04C-AEFB-8595FBA946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8243" name="Rectangle 3">
            <a:extLst>
              <a:ext uri="{FF2B5EF4-FFF2-40B4-BE49-F238E27FC236}">
                <a16:creationId xmlns:a16="http://schemas.microsoft.com/office/drawing/2014/main" id="{71B099DA-2F86-A340-A0A4-B76FEA4823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38244" name="Text Box 5">
            <a:extLst>
              <a:ext uri="{FF2B5EF4-FFF2-40B4-BE49-F238E27FC236}">
                <a16:creationId xmlns:a16="http://schemas.microsoft.com/office/drawing/2014/main" id="{D9F31003-B8BA-2740-87E5-59ED72399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FFFFFF"/>
                </a:solidFill>
                <a:latin typeface="Times New Roman" panose="02020603050405020304" pitchFamily="18" charset="0"/>
              </a:rPr>
              <a:t>Carnegie Mellon</a:t>
            </a:r>
          </a:p>
        </p:txBody>
      </p:sp>
      <p:sp>
        <p:nvSpPr>
          <p:cNvPr id="138245" name="TextBox 1">
            <a:extLst>
              <a:ext uri="{FF2B5EF4-FFF2-40B4-BE49-F238E27FC236}">
                <a16:creationId xmlns:a16="http://schemas.microsoft.com/office/drawing/2014/main" id="{64F1C348-36B0-3B40-9653-F414DE424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04BD05E8-DAB1-7848-8F28-88DBF0B82C91}" type="slidenum">
              <a:rPr lang="de-CH" altLang="en-US" sz="1400">
                <a:solidFill>
                  <a:srgbClr val="A6A6A6"/>
                </a:solidFill>
                <a:latin typeface="Calibri" panose="020F0502020204030204" pitchFamily="34" charset="0"/>
              </a:rPr>
              <a:pPr algn="r"/>
              <a:t>‹#›</a:t>
            </a:fld>
            <a:endParaRPr lang="de-CH" altLang="en-US" sz="1400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659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79" r:id="rId1"/>
    <p:sldLayoutId id="2147484580" r:id="rId2"/>
    <p:sldLayoutId id="2147484581" r:id="rId3"/>
    <p:sldLayoutId id="2147484582" r:id="rId4"/>
    <p:sldLayoutId id="2147484583" r:id="rId5"/>
    <p:sldLayoutId id="2147484584" r:id="rId6"/>
    <p:sldLayoutId id="2147484585" r:id="rId7"/>
    <p:sldLayoutId id="2147484586" r:id="rId8"/>
    <p:sldLayoutId id="2147484587" r:id="rId9"/>
    <p:sldLayoutId id="2147484588" r:id="rId10"/>
    <p:sldLayoutId id="2147484589" r:id="rId11"/>
    <p:sldLayoutId id="2147484590" r:id="rId12"/>
  </p:sldLayoutIdLst>
  <p:hf sldNum="0" hdr="0" ftr="0" dt="0"/>
  <p:txStyles>
    <p:titleStyle>
      <a:lvl1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j-cs"/>
        </a:defRPr>
      </a:lvl1pPr>
      <a:lvl2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ts val="2400"/>
        </a:spcBef>
        <a:spcAft>
          <a:spcPct val="0"/>
        </a:spcAft>
        <a:buClr>
          <a:srgbClr val="A81E5B"/>
        </a:buClr>
        <a:buSzPct val="60000"/>
        <a:buFont typeface="Wingdings 2" pitchFamily="2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n-cs"/>
        </a:defRPr>
      </a:lvl1pPr>
      <a:lvl2pPr marL="742950" indent="-285750" algn="l" rtl="0" fontAlgn="base">
        <a:spcBef>
          <a:spcPts val="600"/>
        </a:spcBef>
        <a:spcAft>
          <a:spcPct val="0"/>
        </a:spcAft>
        <a:buClr>
          <a:srgbClr val="A81E5B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2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39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9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66700" y="38100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16a: Dataflow &amp; </a:t>
            </a:r>
            <a:br>
              <a:rPr lang="en-US" altLang="en-US" sz="45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Superscalar Execution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23 April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401125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>
            <a:extLst>
              <a:ext uri="{FF2B5EF4-FFF2-40B4-BE49-F238E27FC236}">
                <a16:creationId xmlns:a16="http://schemas.microsoft.com/office/drawing/2014/main" id="{8BBA7D3F-6674-AD4B-946E-16019820B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Data Flow Summary</a:t>
            </a:r>
          </a:p>
        </p:txBody>
      </p:sp>
      <p:sp>
        <p:nvSpPr>
          <p:cNvPr id="61442" name="Content Placeholder 2">
            <a:extLst>
              <a:ext uri="{FF2B5EF4-FFF2-40B4-BE49-F238E27FC236}">
                <a16:creationId xmlns:a16="http://schemas.microsoft.com/office/drawing/2014/main" id="{21BD9996-2AFC-4547-8B8F-2FCF42A61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Availability of data determines order of execution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A data flow node fires when its sources are ready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Programs represented as data flow graphs (of nodes)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Data Flow at the ISA level has not been (as) successful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7030A0"/>
                </a:solidFill>
                <a:ea typeface="ＭＳ Ｐゴシック" panose="020B0600070205080204" pitchFamily="34" charset="-128"/>
              </a:rPr>
              <a:t>Data Flow implementations at the microarchitecture level (while preserving Von Neumann semantics) have been very successful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Out of order execution is the prime example</a:t>
            </a:r>
          </a:p>
        </p:txBody>
      </p:sp>
      <p:sp>
        <p:nvSpPr>
          <p:cNvPr id="61443" name="Slide Number Placeholder 3">
            <a:extLst>
              <a:ext uri="{FF2B5EF4-FFF2-40B4-BE49-F238E27FC236}">
                <a16:creationId xmlns:a16="http://schemas.microsoft.com/office/drawing/2014/main" id="{0751831B-8C8A-5040-8688-9397B7B160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CA2A26F-4FD5-5942-A532-74F6D717D95C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7650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>
            <a:extLst>
              <a:ext uri="{FF2B5EF4-FFF2-40B4-BE49-F238E27FC236}">
                <a16:creationId xmlns:a16="http://schemas.microsoft.com/office/drawing/2014/main" id="{49EEE5F2-7457-B84D-9ADA-753778500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52400"/>
            <a:ext cx="8915400" cy="106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Pure Data Flow Advantages/Disadvantages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EF25271F-34E3-E04E-93E3-5F0E9ACD1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5194300"/>
          </a:xfrm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Advantages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Very good at exploiting </a:t>
            </a:r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irregular parallelism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Only real dependencies constrain processing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More parallelism can be exposed than Von Neumann model</a:t>
            </a:r>
          </a:p>
          <a:p>
            <a:pPr lvl="1"/>
            <a:endParaRPr lang="en-US" altLang="en-US" sz="1400" dirty="0">
              <a:ea typeface="ＭＳ Ｐゴシック" panose="020B0600070205080204" pitchFamily="34" charset="-128"/>
            </a:endParaRPr>
          </a:p>
          <a:p>
            <a:pPr lvl="1"/>
            <a:endParaRPr lang="en-US" altLang="en-US" sz="14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Disadvantages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No precise state semantics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Debugging very difficult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Interrupt/exception handling is difficult (what is precise state semantics?)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Too much parallelism? (Parallelism control needed)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High bookkeeping overhead (tag matching, data storage)</a:t>
            </a:r>
          </a:p>
          <a:p>
            <a:pPr lvl="1"/>
            <a:r>
              <a:rPr lang="is-IS" altLang="en-US" dirty="0">
                <a:ea typeface="ＭＳ Ｐゴシック" panose="020B0600070205080204" pitchFamily="34" charset="-128"/>
              </a:rPr>
              <a:t>…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62467" name="Slide Number Placeholder 3">
            <a:extLst>
              <a:ext uri="{FF2B5EF4-FFF2-40B4-BE49-F238E27FC236}">
                <a16:creationId xmlns:a16="http://schemas.microsoft.com/office/drawing/2014/main" id="{7F7F3935-8E58-9D41-A811-B6B1037D37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CF4E654-8BDF-9E42-8229-61072301A85B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127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>
            <a:extLst>
              <a:ext uri="{FF2B5EF4-FFF2-40B4-BE49-F238E27FC236}">
                <a16:creationId xmlns:a16="http://schemas.microsoft.com/office/drawing/2014/main" id="{CB9B256C-96E4-964D-99C7-43D49F117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17696944-7D6D-674B-BFFE-09C353E5A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45D4DC97-85C1-B345-9305-D9154791BB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A03AAF-1C3D-9E44-A5B4-613C8C68F8D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90901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4">
            <a:extLst>
              <a:ext uri="{FF2B5EF4-FFF2-40B4-BE49-F238E27FC236}">
                <a16:creationId xmlns:a16="http://schemas.microsoft.com/office/drawing/2014/main" id="{7AED179D-5EF1-3949-84A2-83715A0B3D7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Superscalar Execution</a:t>
            </a:r>
          </a:p>
        </p:txBody>
      </p:sp>
      <p:sp>
        <p:nvSpPr>
          <p:cNvPr id="64514" name="Rectangle 5">
            <a:extLst>
              <a:ext uri="{FF2B5EF4-FFF2-40B4-BE49-F238E27FC236}">
                <a16:creationId xmlns:a16="http://schemas.microsoft.com/office/drawing/2014/main" id="{50B9E539-0D9B-D04F-A5CA-B8FD3298FC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334497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Title 1">
            <a:extLst>
              <a:ext uri="{FF2B5EF4-FFF2-40B4-BE49-F238E27FC236}">
                <a16:creationId xmlns:a16="http://schemas.microsoft.com/office/drawing/2014/main" id="{CC5FCEEA-35A3-B74C-892A-BAD7B4A7A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Superscalar Execution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62003-0811-974F-875C-FF46FD894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Idea: Fetch, decode, execute, retire </a:t>
            </a:r>
            <a:r>
              <a:rPr lang="en-US" dirty="0">
                <a:solidFill>
                  <a:srgbClr val="0000FF"/>
                </a:solidFill>
              </a:rPr>
              <a:t>multiple instructions per cycle 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D0D0D"/>
                </a:solidFill>
              </a:rPr>
              <a:t>N-wide superscalar </a:t>
            </a:r>
            <a:r>
              <a:rPr lang="en-US" dirty="0">
                <a:solidFill>
                  <a:srgbClr val="0D0D0D"/>
                </a:solidFill>
                <a:sym typeface="Wingdings"/>
              </a:rPr>
              <a:t> N instructions per cycle</a:t>
            </a:r>
            <a:endParaRPr lang="en-US" dirty="0">
              <a:solidFill>
                <a:srgbClr val="0D0D0D"/>
              </a:solidFill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rgbClr val="0000FF"/>
              </a:solidFill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D0D0D"/>
                </a:solidFill>
              </a:rPr>
              <a:t>Need to add the hardware resources for doing so</a:t>
            </a: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rgbClr val="0000FF"/>
              </a:solidFill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Hardware performs the dependence checking between concurrently-fetched instructions</a:t>
            </a: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Superscalar execution and out-of-order execution are orthogonal concepts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Can have all four combinations of processors:</a:t>
            </a:r>
          </a:p>
          <a:p>
            <a:pPr marL="671512" lvl="2" indent="0">
              <a:buFont typeface="Wingdings" charset="0"/>
              <a:buNone/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[in-order, out-of-order] x [scalar, superscalar]</a:t>
            </a: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2339" name="Slide Number Placeholder 3">
            <a:extLst>
              <a:ext uri="{FF2B5EF4-FFF2-40B4-BE49-F238E27FC236}">
                <a16:creationId xmlns:a16="http://schemas.microsoft.com/office/drawing/2014/main" id="{5F130869-A065-A14C-BDFB-2CFACC1EF8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47668F-3C1F-E246-9688-525B3ABCBCFC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0836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3">
            <a:extLst>
              <a:ext uri="{FF2B5EF4-FFF2-40B4-BE49-F238E27FC236}">
                <a16:creationId xmlns:a16="http://schemas.microsoft.com/office/drawing/2014/main" id="{6946EB40-27C5-DF46-A264-EA3993706C9F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r>
              <a:rPr lang="en-US" altLang="en-US"/>
              <a:t>In-Order Superscalar Processor Example</a:t>
            </a:r>
            <a:endParaRPr lang="en-US" altLang="en-US">
              <a:latin typeface="Consolas" panose="020B0609020204030204" pitchFamily="49" charset="0"/>
            </a:endParaRPr>
          </a:p>
        </p:txBody>
      </p:sp>
      <p:sp>
        <p:nvSpPr>
          <p:cNvPr id="66562" name="Rectangle 4">
            <a:extLst>
              <a:ext uri="{FF2B5EF4-FFF2-40B4-BE49-F238E27FC236}">
                <a16:creationId xmlns:a16="http://schemas.microsoft.com/office/drawing/2014/main" id="{3F93ED6F-3A67-FB4B-9DF5-E7A4BE5A0647}"/>
              </a:ext>
            </a:extLst>
          </p:cNvPr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altLang="en-US" dirty="0"/>
              <a:t>Multiple copies of </a:t>
            </a:r>
            <a:r>
              <a:rPr lang="en-US" altLang="en-US" dirty="0" err="1"/>
              <a:t>datapath</a:t>
            </a:r>
            <a:r>
              <a:rPr lang="en-US" altLang="en-US" dirty="0"/>
              <a:t>: Can fetch/decode/execute multiple instructions per cycle</a:t>
            </a:r>
          </a:p>
          <a:p>
            <a:r>
              <a:rPr lang="en-US" altLang="en-US" dirty="0"/>
              <a:t>Dependencies make it tricky to issue multiple instructions at once</a:t>
            </a:r>
          </a:p>
        </p:txBody>
      </p:sp>
      <p:graphicFrame>
        <p:nvGraphicFramePr>
          <p:cNvPr id="66563" name="Content Placeholder 2">
            <a:extLst>
              <a:ext uri="{FF2B5EF4-FFF2-40B4-BE49-F238E27FC236}">
                <a16:creationId xmlns:a16="http://schemas.microsoft.com/office/drawing/2014/main" id="{24B6129B-C009-7E48-B1D9-BDA91697908C}"/>
              </a:ext>
            </a:extLst>
          </p:cNvPr>
          <p:cNvGraphicFramePr>
            <a:graphicFrameLocks noGrp="1" noChangeAspect="1"/>
          </p:cNvGraphicFramePr>
          <p:nvPr>
            <p:ph idx="11"/>
            <p:custDataLst>
              <p:tags r:id="rId4"/>
            </p:custDataLst>
          </p:nvPr>
        </p:nvGraphicFramePr>
        <p:xfrm>
          <a:off x="350838" y="3352800"/>
          <a:ext cx="8335962" cy="278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3" name="VISIO" r:id="rId8" imgW="28232100" imgH="9423400" progId="Visio.Drawing.6">
                  <p:embed/>
                </p:oleObj>
              </mc:Choice>
              <mc:Fallback>
                <p:oleObj name="VISIO" r:id="rId8" imgW="28232100" imgH="9423400" progId="Visio.Drawing.6">
                  <p:embed/>
                  <p:pic>
                    <p:nvPicPr>
                      <p:cNvPr id="66563" name="Content Placeholder 2">
                        <a:extLst>
                          <a:ext uri="{FF2B5EF4-FFF2-40B4-BE49-F238E27FC236}">
                            <a16:creationId xmlns:a16="http://schemas.microsoft.com/office/drawing/2014/main" id="{24B6129B-C009-7E48-B1D9-BDA91697908C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838" y="3352800"/>
                        <a:ext cx="8335962" cy="278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64" name="Rectangle 2">
            <a:extLst>
              <a:ext uri="{FF2B5EF4-FFF2-40B4-BE49-F238E27FC236}">
                <a16:creationId xmlns:a16="http://schemas.microsoft.com/office/drawing/2014/main" id="{50295169-D440-2E43-A251-DB555EAFDAEA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7DB996AD-280D-5E46-89DE-40EDFC2963FB}"/>
              </a:ext>
            </a:extLst>
          </p:cNvPr>
          <p:cNvSpPr txBox="1">
            <a:spLocks/>
          </p:cNvSpPr>
          <p:nvPr/>
        </p:nvSpPr>
        <p:spPr>
          <a:xfrm>
            <a:off x="2438400" y="6289675"/>
            <a:ext cx="3870325" cy="457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4F0E2B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2400" b="1" i="1" u="none" strike="noStrike" kern="0" cap="none" spc="0" normalizeH="0" baseline="0" noProof="0" dirty="0">
                <a:ln>
                  <a:noFill/>
                </a:ln>
                <a:solidFill>
                  <a:srgbClr val="4F0E2B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Here: Ideal IPC = 2</a:t>
            </a:r>
          </a:p>
        </p:txBody>
      </p:sp>
    </p:spTree>
    <p:extLst>
      <p:ext uri="{BB962C8B-B14F-4D97-AF65-F5344CB8AC3E}">
        <p14:creationId xmlns:p14="http://schemas.microsoft.com/office/powerpoint/2010/main" val="26137559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4">
            <a:extLst>
              <a:ext uri="{FF2B5EF4-FFF2-40B4-BE49-F238E27FC236}">
                <a16:creationId xmlns:a16="http://schemas.microsoft.com/office/drawing/2014/main" id="{A9388D5D-CC15-7147-A96C-974F9AD94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r>
              <a:rPr lang="en-US" altLang="en-US"/>
              <a:t>In-Order Superscalar Performance Example</a:t>
            </a:r>
            <a:endParaRPr lang="de-CH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903B32-F14A-3942-9953-26E95CA2DC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0" y="1219200"/>
            <a:ext cx="3870325" cy="17526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lw</a:t>
            </a:r>
            <a:r>
              <a:rPr lang="en-US" sz="1800" dirty="0">
                <a:ea typeface="+mn-ea"/>
              </a:rPr>
              <a:t>  $t0, 40($s0)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add</a:t>
            </a:r>
            <a:r>
              <a:rPr lang="en-US" sz="1800" dirty="0">
                <a:ea typeface="+mn-ea"/>
              </a:rPr>
              <a:t> $t1, $s1, $s2		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sub</a:t>
            </a:r>
            <a:r>
              <a:rPr lang="en-US" sz="1800" dirty="0">
                <a:ea typeface="+mn-ea"/>
              </a:rPr>
              <a:t> $t2, $s1, $s3		 </a:t>
            </a:r>
            <a:r>
              <a:rPr lang="en-US" sz="1800" b="1" dirty="0">
                <a:ea typeface="+mn-ea"/>
              </a:rPr>
              <a:t>and</a:t>
            </a:r>
            <a:r>
              <a:rPr lang="en-US" sz="1800" dirty="0">
                <a:ea typeface="+mn-ea"/>
              </a:rPr>
              <a:t> $t3, $s3, $s4		 </a:t>
            </a:r>
            <a:r>
              <a:rPr lang="en-US" sz="1800" b="1" dirty="0">
                <a:ea typeface="+mn-ea"/>
              </a:rPr>
              <a:t>or</a:t>
            </a:r>
            <a:r>
              <a:rPr lang="en-US" sz="1800" dirty="0">
                <a:ea typeface="+mn-ea"/>
              </a:rPr>
              <a:t>  $t4, $s1, $s5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sw</a:t>
            </a:r>
            <a:r>
              <a:rPr lang="en-US" sz="1800" dirty="0">
                <a:ea typeface="+mn-ea"/>
              </a:rPr>
              <a:t>  $s5, 80($s0)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>
              <a:ea typeface="+mn-ea"/>
            </a:endParaRP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C27AAC5D-D487-7843-A871-E2F2A29EB7BF}"/>
              </a:ext>
            </a:extLst>
          </p:cNvPr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</p:nvPr>
        </p:nvGraphicFramePr>
        <p:xfrm>
          <a:off x="627063" y="2947988"/>
          <a:ext cx="6383337" cy="284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7" name="VISIO" r:id="rId4" imgW="29692600" imgH="13220700" progId="Visio.Drawing.6">
                  <p:embed/>
                </p:oleObj>
              </mc:Choice>
              <mc:Fallback>
                <p:oleObj name="VISIO" r:id="rId4" imgW="29692600" imgH="13220700" progId="Visio.Drawing.6">
                  <p:embed/>
                  <p:pic>
                    <p:nvPicPr>
                      <p:cNvPr id="3" name="Content Placeholder 2">
                        <a:extLst>
                          <a:ext uri="{FF2B5EF4-FFF2-40B4-BE49-F238E27FC236}">
                            <a16:creationId xmlns:a16="http://schemas.microsoft.com/office/drawing/2014/main" id="{C27AAC5D-D487-7843-A871-E2F2A29EB7BF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063" y="2947988"/>
                        <a:ext cx="6383337" cy="284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ABC9079-5466-E14E-9F66-CF18BDD59A6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9950" y="1223963"/>
            <a:ext cx="3870325" cy="4572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ea typeface="+mn-ea"/>
              </a:rPr>
              <a:t>Ideal IPC =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2C78FF-0885-8C48-80EA-71AE29ED27C9}"/>
              </a:ext>
            </a:extLst>
          </p:cNvPr>
          <p:cNvSpPr txBox="1"/>
          <p:nvPr/>
        </p:nvSpPr>
        <p:spPr>
          <a:xfrm>
            <a:off x="1241425" y="6389688"/>
            <a:ext cx="6065838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4F0E2B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Actual IPC = 2</a:t>
            </a:r>
            <a:r>
              <a:rPr kumimoji="0" lang="de-CH" sz="2400" b="1" i="1" u="none" strike="noStrike" kern="1200" cap="none" spc="0" normalizeH="0" baseline="0" noProof="0" dirty="0">
                <a:ln>
                  <a:noFill/>
                </a:ln>
                <a:solidFill>
                  <a:srgbClr val="4F0E2B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(6 instructions issued in 3 cycles)</a:t>
            </a:r>
          </a:p>
        </p:txBody>
      </p:sp>
    </p:spTree>
    <p:extLst>
      <p:ext uri="{BB962C8B-B14F-4D97-AF65-F5344CB8AC3E}">
        <p14:creationId xmlns:p14="http://schemas.microsoft.com/office/powerpoint/2010/main" val="4088381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4">
            <a:extLst>
              <a:ext uri="{FF2B5EF4-FFF2-40B4-BE49-F238E27FC236}">
                <a16:creationId xmlns:a16="http://schemas.microsoft.com/office/drawing/2014/main" id="{F1DA6182-D9EF-0B47-8175-3D38807C3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r>
              <a:rPr lang="de-CH" altLang="en-US"/>
              <a:t>Superscalar Performance with Dependencies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CBEC20-546B-8A49-B005-6FDE02BA5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0" y="1219200"/>
            <a:ext cx="3870325" cy="17526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lw</a:t>
            </a:r>
            <a:r>
              <a:rPr lang="en-US" sz="1800" dirty="0">
                <a:ea typeface="+mn-ea"/>
              </a:rPr>
              <a:t>  $t0, 40($s0)		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add</a:t>
            </a:r>
            <a:r>
              <a:rPr lang="en-US" sz="1800" dirty="0">
                <a:ea typeface="+mn-ea"/>
              </a:rPr>
              <a:t> $t1, $t0, $s1		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sub</a:t>
            </a:r>
            <a:r>
              <a:rPr lang="en-US" sz="1800" dirty="0">
                <a:ea typeface="+mn-ea"/>
              </a:rPr>
              <a:t> $t0, $s2, $s3		 </a:t>
            </a:r>
            <a:r>
              <a:rPr lang="en-US" sz="1800" b="1" dirty="0">
                <a:ea typeface="+mn-ea"/>
              </a:rPr>
              <a:t>and</a:t>
            </a:r>
            <a:r>
              <a:rPr lang="en-US" sz="1800" dirty="0">
                <a:ea typeface="+mn-ea"/>
              </a:rPr>
              <a:t> $t2, $s4, $t0		 </a:t>
            </a:r>
            <a:r>
              <a:rPr lang="en-US" sz="1800" b="1" dirty="0">
                <a:ea typeface="+mn-ea"/>
              </a:rPr>
              <a:t>or</a:t>
            </a:r>
            <a:r>
              <a:rPr lang="en-US" sz="1800" dirty="0">
                <a:ea typeface="+mn-ea"/>
              </a:rPr>
              <a:t>  $t3, $s5, $s6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sw</a:t>
            </a:r>
            <a:r>
              <a:rPr lang="en-US" sz="1800" dirty="0">
                <a:ea typeface="+mn-ea"/>
              </a:rPr>
              <a:t>  $s7, 80($t3)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>
              <a:ea typeface="+mn-ea"/>
            </a:endParaRP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7CD04396-7AB3-3A4E-A420-36E0CAC374C9}"/>
              </a:ext>
            </a:extLst>
          </p:cNvPr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</p:nvPr>
        </p:nvGraphicFramePr>
        <p:xfrm>
          <a:off x="519113" y="2954338"/>
          <a:ext cx="6981825" cy="358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1" name="VISIO" r:id="rId4" imgW="32410400" imgH="16637000" progId="Visio.Drawing.6">
                  <p:embed/>
                </p:oleObj>
              </mc:Choice>
              <mc:Fallback>
                <p:oleObj name="VISIO" r:id="rId4" imgW="32410400" imgH="16637000" progId="Visio.Drawing.6">
                  <p:embed/>
                  <p:pic>
                    <p:nvPicPr>
                      <p:cNvPr id="11" name="Content Placeholder 10">
                        <a:extLst>
                          <a:ext uri="{FF2B5EF4-FFF2-40B4-BE49-F238E27FC236}">
                            <a16:creationId xmlns:a16="http://schemas.microsoft.com/office/drawing/2014/main" id="{7CD04396-7AB3-3A4E-A420-36E0CAC374C9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2954338"/>
                        <a:ext cx="6981825" cy="358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02A604D-324A-E14C-9C25-5A9D5F7A7BE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9950" y="1223963"/>
            <a:ext cx="3870325" cy="4572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ea typeface="+mn-ea"/>
              </a:rPr>
              <a:t>Ideal IPC =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6F647E-22AC-9048-BFB5-C68BAF4F097F}"/>
              </a:ext>
            </a:extLst>
          </p:cNvPr>
          <p:cNvSpPr txBox="1"/>
          <p:nvPr/>
        </p:nvSpPr>
        <p:spPr>
          <a:xfrm>
            <a:off x="1241425" y="6389688"/>
            <a:ext cx="630237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4F0E2B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Actual IPC = 1.2</a:t>
            </a:r>
            <a:r>
              <a:rPr kumimoji="0" lang="de-CH" sz="2400" b="1" i="1" u="none" strike="noStrike" kern="1200" cap="none" spc="0" normalizeH="0" baseline="0" noProof="0" dirty="0">
                <a:ln>
                  <a:noFill/>
                </a:ln>
                <a:solidFill>
                  <a:srgbClr val="4F0E2B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(6 instructions issued in 5 cycles)</a:t>
            </a:r>
          </a:p>
        </p:txBody>
      </p:sp>
    </p:spTree>
    <p:extLst>
      <p:ext uri="{BB962C8B-B14F-4D97-AF65-F5344CB8AC3E}">
        <p14:creationId xmlns:p14="http://schemas.microsoft.com/office/powerpoint/2010/main" val="2342713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59DB7FBB-A57F-DA46-B367-3DADAB7FC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4400" dirty="0">
                <a:ea typeface="ＭＳ Ｐゴシック" panose="020B0600070205080204" pitchFamily="34" charset="-128"/>
              </a:rPr>
              <a:t>Superscalar Execution Tradeoffs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68310260-4BB2-2449-9017-F23CFC256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Advantages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Higher IPC </a:t>
            </a:r>
            <a:r>
              <a:rPr lang="en-US" dirty="0"/>
              <a:t>(instructions per cycle)</a:t>
            </a:r>
          </a:p>
          <a:p>
            <a:pPr lvl="1">
              <a:buFont typeface="Wingdings" charset="0"/>
              <a:buChar char="q"/>
              <a:defRPr/>
            </a:pPr>
            <a:endParaRPr lang="en-US" dirty="0"/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00"/>
                </a:solidFill>
              </a:rPr>
              <a:t>Disadvantages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Higher complexity for dependency checking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dirty="0">
                <a:solidFill>
                  <a:srgbClr val="000000"/>
                </a:solidFill>
              </a:rPr>
              <a:t>Require checking within a pipeline stage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dirty="0">
                <a:solidFill>
                  <a:srgbClr val="000000"/>
                </a:solidFill>
              </a:rPr>
              <a:t>Renaming becomes more complex in an </a:t>
            </a:r>
            <a:r>
              <a:rPr lang="en-US" dirty="0" err="1">
                <a:solidFill>
                  <a:srgbClr val="000000"/>
                </a:solidFill>
              </a:rPr>
              <a:t>OoO</a:t>
            </a:r>
            <a:r>
              <a:rPr lang="en-US" dirty="0">
                <a:solidFill>
                  <a:srgbClr val="000000"/>
                </a:solidFill>
              </a:rPr>
              <a:t> processor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More hardware </a:t>
            </a:r>
            <a:r>
              <a:rPr lang="en-US" dirty="0">
                <a:solidFill>
                  <a:srgbClr val="000000"/>
                </a:solidFill>
              </a:rPr>
              <a:t>resources needed</a:t>
            </a: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5A1C9C6D-55CD-EE45-A11F-AD1DEFE356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691842-4F24-4840-AB6B-EF3972469FB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1434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66700" y="38100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16a: Dataflow &amp; </a:t>
            </a:r>
            <a:br>
              <a:rPr lang="en-US" altLang="en-US" sz="45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Superscalar Execution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23 April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691815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DCBA2D77-10A7-FB4F-8464-4DEBF2796A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b="1">
                <a:ea typeface="ＭＳ Ｐゴシック" panose="020B0600070205080204" pitchFamily="34" charset="-128"/>
              </a:rPr>
              <a:t>Required </a:t>
            </a:r>
            <a:r>
              <a:rPr lang="en-US" altLang="en-US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11999A4A-8D8C-0542-9D21-8306EAFE9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This week</a:t>
            </a:r>
          </a:p>
          <a:p>
            <a:pPr>
              <a:defRPr/>
            </a:pPr>
            <a:endParaRPr lang="en-US" altLang="en-US" dirty="0">
              <a:solidFill>
                <a:srgbClr val="0432FF"/>
              </a:solidFill>
              <a:ea typeface="ＭＳ Ｐゴシック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Smith and </a:t>
            </a:r>
            <a:r>
              <a:rPr lang="en-US" altLang="en-US" dirty="0" err="1">
                <a:ea typeface="ＭＳ Ｐゴシック" panose="020B0600070205080204" pitchFamily="34" charset="-128"/>
              </a:rPr>
              <a:t>Sohi</a:t>
            </a:r>
            <a:r>
              <a:rPr lang="en-US" altLang="en-US" dirty="0">
                <a:ea typeface="ＭＳ Ｐゴシック" panose="020B0600070205080204" pitchFamily="34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Microarchitecture of Superscalar Processors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Proceedings of the IEEE, 1995</a:t>
            </a:r>
          </a:p>
          <a:p>
            <a:pPr lvl="1"/>
            <a:endParaRPr lang="en-US" altLang="ja-JP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Chapters 7.8 and 7.9</a:t>
            </a:r>
            <a:endParaRPr lang="en-US" altLang="ja-JP" dirty="0">
              <a:ea typeface="ＭＳ Ｐゴシック" panose="020B0600070205080204" pitchFamily="34" charset="-128"/>
            </a:endParaRPr>
          </a:p>
          <a:p>
            <a:pPr marL="344487" lvl="1" indent="0">
              <a:buNone/>
            </a:pPr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 err="1">
                <a:ea typeface="ＭＳ Ｐゴシック" charset="-128"/>
              </a:rPr>
              <a:t>McFarling</a:t>
            </a:r>
            <a:r>
              <a:rPr lang="en-US" altLang="en-US" dirty="0">
                <a:ea typeface="ＭＳ Ｐゴシック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DEC WRL Technical Report, 1993.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endParaRPr lang="en-US" dirty="0">
              <a:ea typeface="ＭＳ Ｐゴシック" charset="-128"/>
            </a:endParaRPr>
          </a:p>
          <a:p>
            <a:pPr marL="344487" lvl="1" indent="0">
              <a:buFont typeface="Wingdings" pitchFamily="2" charset="2"/>
              <a:buNone/>
              <a:defRPr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51203" name="Slide Number Placeholder 3">
            <a:extLst>
              <a:ext uri="{FF2B5EF4-FFF2-40B4-BE49-F238E27FC236}">
                <a16:creationId xmlns:a16="http://schemas.microsoft.com/office/drawing/2014/main" id="{4BB372DE-F40F-AF46-91EC-3A0AAE9B75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EA1321-6DFB-8545-868E-038B205D4960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84113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>
            <a:extLst>
              <a:ext uri="{FF2B5EF4-FFF2-40B4-BE49-F238E27FC236}">
                <a16:creationId xmlns:a16="http://schemas.microsoft.com/office/drawing/2014/main" id="{9FDC269B-6380-144A-89D7-8151CF181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Agenda for Today &amp; Next Few Lectures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7C981-2B72-A149-8D62-44083326F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Single-cycle Microarchitectures</a:t>
            </a:r>
          </a:p>
          <a:p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3B812F"/>
                </a:solidFill>
                <a:ea typeface="ＭＳ Ｐゴシック" panose="020B0600070205080204" pitchFamily="34" charset="-128"/>
              </a:rPr>
              <a:t>Multi-cycle and Microprogrammed Microarchitectures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Pipelining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Issues in Pipelining: Control &amp; Data Dependence Handling, State Maintenance and Recovery, …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Out-of-Order Execution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Other Execution Paradigms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0723" name="Slide Number Placeholder 3">
            <a:extLst>
              <a:ext uri="{FF2B5EF4-FFF2-40B4-BE49-F238E27FC236}">
                <a16:creationId xmlns:a16="http://schemas.microsoft.com/office/drawing/2014/main" id="{563262BD-639D-534B-8860-A1A7071388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59AE769-7523-6B4F-8B77-73FD96590FBE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>
            <a:extLst>
              <a:ext uri="{FF2B5EF4-FFF2-40B4-BE49-F238E27FC236}">
                <a16:creationId xmlns:a16="http://schemas.microsoft.com/office/drawing/2014/main" id="{4123B037-1ABC-D24F-BCE9-D5303A4D0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Recall: OOO Execution: Restricted Dataflow</a:t>
            </a:r>
          </a:p>
        </p:txBody>
      </p:sp>
      <p:sp>
        <p:nvSpPr>
          <p:cNvPr id="49155" name="Content Placeholder 2">
            <a:extLst>
              <a:ext uri="{FF2B5EF4-FFF2-40B4-BE49-F238E27FC236}">
                <a16:creationId xmlns:a16="http://schemas.microsoft.com/office/drawing/2014/main" id="{B1E9A69C-D553-074A-9C0E-F20CBB21D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An out-of-order engine dynamically builds the dataflow graph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 of a piece of the program</a:t>
            </a:r>
          </a:p>
          <a:p>
            <a:pPr lvl="2"/>
            <a:endParaRPr lang="en-US" altLang="en-US" dirty="0">
              <a:ea typeface="ＭＳ Ｐゴシック" panose="020B0600070205080204" pitchFamily="34" charset="-128"/>
              <a:sym typeface="Wingdings" pitchFamily="2" charset="2"/>
            </a:endParaRPr>
          </a:p>
          <a:p>
            <a:pPr lvl="2"/>
            <a:endParaRPr lang="en-US" altLang="en-US" dirty="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The dataflow graph is limited to the </a:t>
            </a:r>
            <a:r>
              <a:rPr lang="en-US" altLang="en-US" b="1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instruction window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Instruction window: all decoded but not yet retired instructions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Can we do it for the whole program?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In other words, how can we have a large instruction window?</a:t>
            </a:r>
          </a:p>
          <a:p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Can we do it efficiently with </a:t>
            </a:r>
            <a:r>
              <a:rPr lang="en-US" altLang="en-US" dirty="0" err="1">
                <a:ea typeface="ＭＳ Ｐゴシック" panose="020B0600070205080204" pitchFamily="34" charset="-128"/>
                <a:sym typeface="Wingdings" pitchFamily="2" charset="2"/>
              </a:rPr>
              <a:t>Tomasulo’s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 algorithm?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43011" name="Slide Number Placeholder 3">
            <a:extLst>
              <a:ext uri="{FF2B5EF4-FFF2-40B4-BE49-F238E27FC236}">
                <a16:creationId xmlns:a16="http://schemas.microsoft.com/office/drawing/2014/main" id="{E14467D2-306B-6147-8C67-D4C5853D23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B4A5BC-A4DC-8646-9336-A786C5E5236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99507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AAC74118-E510-4D8B-BF6C-1833BC235BA0}"/>
              </a:ext>
            </a:extLst>
          </p:cNvPr>
          <p:cNvSpPr/>
          <p:nvPr/>
        </p:nvSpPr>
        <p:spPr bwMode="auto">
          <a:xfrm>
            <a:off x="228600" y="2605500"/>
            <a:ext cx="2006558" cy="25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274B6EBB-F385-4C6F-B686-08C21CC75420}"/>
              </a:ext>
            </a:extLst>
          </p:cNvPr>
          <p:cNvSpPr/>
          <p:nvPr/>
        </p:nvSpPr>
        <p:spPr bwMode="auto">
          <a:xfrm>
            <a:off x="4238174" y="951055"/>
            <a:ext cx="331200" cy="1918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9FDBD3-8031-42D6-80CF-FE05E4EEB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State of RAT and RS in Cycle 7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BBFAF7-D375-4D96-BA5E-AF0327B958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4AA7E21-7B39-4D87-8095-EBAAA1B5887A}"/>
              </a:ext>
            </a:extLst>
          </p:cNvPr>
          <p:cNvGrpSpPr/>
          <p:nvPr/>
        </p:nvGrpSpPr>
        <p:grpSpPr>
          <a:xfrm>
            <a:off x="3398728" y="4989344"/>
            <a:ext cx="1449705" cy="798651"/>
            <a:chOff x="6998109" y="2092803"/>
            <a:chExt cx="3805084" cy="2096244"/>
          </a:xfrm>
        </p:grpSpPr>
        <p:sp>
          <p:nvSpPr>
            <p:cNvPr id="20" name="Flowchart: Manual Operation 19">
              <a:extLst>
                <a:ext uri="{FF2B5EF4-FFF2-40B4-BE49-F238E27FC236}">
                  <a16:creationId xmlns:a16="http://schemas.microsoft.com/office/drawing/2014/main" id="{D9788A89-F980-424B-B3EA-FD96B8BD3A8E}"/>
                </a:ext>
              </a:extLst>
            </p:cNvPr>
            <p:cNvSpPr/>
            <p:nvPr/>
          </p:nvSpPr>
          <p:spPr>
            <a:xfrm>
              <a:off x="6998109" y="2573594"/>
              <a:ext cx="3805084" cy="1143000"/>
            </a:xfrm>
            <a:prstGeom prst="flowChartManualOperation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rPr>
                <a:t>+</a:t>
              </a:r>
              <a:endParaRPr kumimoji="0" lang="en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11E8E30-D2BE-4453-842F-BFE9A1A107DA}"/>
                </a:ext>
              </a:extLst>
            </p:cNvPr>
            <p:cNvCxnSpPr>
              <a:cxnSpLocks/>
            </p:cNvCxnSpPr>
            <p:nvPr/>
          </p:nvCxnSpPr>
          <p:spPr>
            <a:xfrm>
              <a:off x="8329141" y="3716595"/>
              <a:ext cx="0" cy="4724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F9DD9CB-A55D-427D-99E0-64627FC8AE38}"/>
                </a:ext>
              </a:extLst>
            </p:cNvPr>
            <p:cNvCxnSpPr>
              <a:cxnSpLocks/>
            </p:cNvCxnSpPr>
            <p:nvPr/>
          </p:nvCxnSpPr>
          <p:spPr>
            <a:xfrm>
              <a:off x="9473166" y="3716595"/>
              <a:ext cx="0" cy="4724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ECA4318-6D66-4D09-AE89-D97B30539D8A}"/>
                </a:ext>
              </a:extLst>
            </p:cNvPr>
            <p:cNvCxnSpPr>
              <a:cxnSpLocks/>
            </p:cNvCxnSpPr>
            <p:nvPr/>
          </p:nvCxnSpPr>
          <p:spPr>
            <a:xfrm>
              <a:off x="7768703" y="2092803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A79CD7C-A37E-433C-B255-46FD6FEBCF89}"/>
                </a:ext>
              </a:extLst>
            </p:cNvPr>
            <p:cNvCxnSpPr>
              <a:cxnSpLocks/>
            </p:cNvCxnSpPr>
            <p:nvPr/>
          </p:nvCxnSpPr>
          <p:spPr>
            <a:xfrm>
              <a:off x="10017832" y="2092803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584043F-213C-4FA2-A503-A68507FB5934}"/>
                </a:ext>
              </a:extLst>
            </p:cNvPr>
            <p:cNvCxnSpPr>
              <a:cxnSpLocks/>
            </p:cNvCxnSpPr>
            <p:nvPr/>
          </p:nvCxnSpPr>
          <p:spPr>
            <a:xfrm>
              <a:off x="8911705" y="2092803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AB88D05-5CA0-48B4-9863-D2A4299DDDA4}"/>
              </a:ext>
            </a:extLst>
          </p:cNvPr>
          <p:cNvGrpSpPr/>
          <p:nvPr/>
        </p:nvGrpSpPr>
        <p:grpSpPr>
          <a:xfrm>
            <a:off x="6477000" y="4989344"/>
            <a:ext cx="1449705" cy="795474"/>
            <a:chOff x="6998109" y="2101142"/>
            <a:chExt cx="3805084" cy="2087904"/>
          </a:xfrm>
        </p:grpSpPr>
        <p:sp>
          <p:nvSpPr>
            <p:cNvPr id="27" name="Flowchart: Manual Operation 26">
              <a:extLst>
                <a:ext uri="{FF2B5EF4-FFF2-40B4-BE49-F238E27FC236}">
                  <a16:creationId xmlns:a16="http://schemas.microsoft.com/office/drawing/2014/main" id="{697BEE34-7099-4A97-B1AC-C9CE1D11B917}"/>
                </a:ext>
              </a:extLst>
            </p:cNvPr>
            <p:cNvSpPr/>
            <p:nvPr/>
          </p:nvSpPr>
          <p:spPr>
            <a:xfrm>
              <a:off x="6998109" y="2573594"/>
              <a:ext cx="3805084" cy="1143000"/>
            </a:xfrm>
            <a:prstGeom prst="flowChartManualOperation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rPr>
                <a:t>∗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A4EB639-D558-45E4-9466-BDE2F8372937}"/>
                </a:ext>
              </a:extLst>
            </p:cNvPr>
            <p:cNvCxnSpPr>
              <a:cxnSpLocks/>
            </p:cNvCxnSpPr>
            <p:nvPr/>
          </p:nvCxnSpPr>
          <p:spPr>
            <a:xfrm>
              <a:off x="8329141" y="3716595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5582676-F310-42D3-80E5-0D91022531B7}"/>
                </a:ext>
              </a:extLst>
            </p:cNvPr>
            <p:cNvCxnSpPr>
              <a:cxnSpLocks/>
            </p:cNvCxnSpPr>
            <p:nvPr/>
          </p:nvCxnSpPr>
          <p:spPr>
            <a:xfrm>
              <a:off x="9473166" y="3716595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D48D83-B4BE-48B5-9027-5A30266F2B1B}"/>
                </a:ext>
              </a:extLst>
            </p:cNvPr>
            <p:cNvCxnSpPr>
              <a:cxnSpLocks/>
            </p:cNvCxnSpPr>
            <p:nvPr/>
          </p:nvCxnSpPr>
          <p:spPr>
            <a:xfrm>
              <a:off x="7768703" y="2101142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194A397-3F5E-43B7-A316-493D0DF44868}"/>
                </a:ext>
              </a:extLst>
            </p:cNvPr>
            <p:cNvCxnSpPr>
              <a:cxnSpLocks/>
            </p:cNvCxnSpPr>
            <p:nvPr/>
          </p:nvCxnSpPr>
          <p:spPr>
            <a:xfrm>
              <a:off x="10017832" y="2101142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55A5D3E-8DEE-420C-BF49-4FDB538C5A67}"/>
                </a:ext>
              </a:extLst>
            </p:cNvPr>
            <p:cNvCxnSpPr>
              <a:cxnSpLocks/>
            </p:cNvCxnSpPr>
            <p:nvPr/>
          </p:nvCxnSpPr>
          <p:spPr>
            <a:xfrm>
              <a:off x="8911705" y="2101142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5" name="Rectangle 48">
            <a:extLst>
              <a:ext uri="{FF2B5EF4-FFF2-40B4-BE49-F238E27FC236}">
                <a16:creationId xmlns:a16="http://schemas.microsoft.com/office/drawing/2014/main" id="{297F945E-8439-4238-B96E-115E46847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1327562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E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5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6" name="Rectangle 29">
            <a:extLst>
              <a:ext uri="{FF2B5EF4-FFF2-40B4-BE49-F238E27FC236}">
                <a16:creationId xmlns:a16="http://schemas.microsoft.com/office/drawing/2014/main" id="{234ED10A-8BF0-43DC-B80F-E1C9781963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1004738"/>
            <a:ext cx="331200" cy="324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rPr>
              <a:t>7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7" name="Rectangle 48">
            <a:extLst>
              <a:ext uri="{FF2B5EF4-FFF2-40B4-BE49-F238E27FC236}">
                <a16:creationId xmlns:a16="http://schemas.microsoft.com/office/drawing/2014/main" id="{387A1859-590F-4BE2-810A-4A6E69651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1579562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-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8" name="Rectangle 48">
            <a:extLst>
              <a:ext uri="{FF2B5EF4-FFF2-40B4-BE49-F238E27FC236}">
                <a16:creationId xmlns:a16="http://schemas.microsoft.com/office/drawing/2014/main" id="{EF5B30EB-E433-4708-91AE-AA87A2BC6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1831824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E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3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9" name="Rectangle 48">
            <a:extLst>
              <a:ext uri="{FF2B5EF4-FFF2-40B4-BE49-F238E27FC236}">
                <a16:creationId xmlns:a16="http://schemas.microsoft.com/office/drawing/2014/main" id="{6EF03208-866E-4C87-9D31-A40DD67D4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2083593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E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2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0" name="Rectangle 48">
            <a:extLst>
              <a:ext uri="{FF2B5EF4-FFF2-40B4-BE49-F238E27FC236}">
                <a16:creationId xmlns:a16="http://schemas.microsoft.com/office/drawing/2014/main" id="{3589C470-B0A0-4CDD-8141-D072CE5F5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2335593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-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1" name="Rectangle 48">
            <a:extLst>
              <a:ext uri="{FF2B5EF4-FFF2-40B4-BE49-F238E27FC236}">
                <a16:creationId xmlns:a16="http://schemas.microsoft.com/office/drawing/2014/main" id="{6B64D656-AA6D-4CF1-A146-1DF571C714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2587855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D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35D5D976-C5CB-4915-A940-F1F859F0DCEB}"/>
              </a:ext>
            </a:extLst>
          </p:cNvPr>
          <p:cNvGrpSpPr/>
          <p:nvPr/>
        </p:nvGrpSpPr>
        <p:grpSpPr>
          <a:xfrm>
            <a:off x="3909615" y="1004738"/>
            <a:ext cx="331200" cy="1835117"/>
            <a:chOff x="5410200" y="1004738"/>
            <a:chExt cx="331200" cy="1835117"/>
          </a:xfrm>
        </p:grpSpPr>
        <p:sp>
          <p:nvSpPr>
            <p:cNvPr id="343" name="Rectangle 48">
              <a:extLst>
                <a:ext uri="{FF2B5EF4-FFF2-40B4-BE49-F238E27FC236}">
                  <a16:creationId xmlns:a16="http://schemas.microsoft.com/office/drawing/2014/main" id="{DB108FB9-796F-4D35-BC0A-CC0464243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4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4" name="Rectangle 29">
              <a:extLst>
                <a:ext uri="{FF2B5EF4-FFF2-40B4-BE49-F238E27FC236}">
                  <a16:creationId xmlns:a16="http://schemas.microsoft.com/office/drawing/2014/main" id="{B433B9A4-94B1-4C87-A6E1-55518397A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6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5" name="Rectangle 48">
              <a:extLst>
                <a:ext uri="{FF2B5EF4-FFF2-40B4-BE49-F238E27FC236}">
                  <a16:creationId xmlns:a16="http://schemas.microsoft.com/office/drawing/2014/main" id="{01CE9CD9-3BA8-48AF-97F3-8DBD484E4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-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6" name="Rectangle 48">
              <a:extLst>
                <a:ext uri="{FF2B5EF4-FFF2-40B4-BE49-F238E27FC236}">
                  <a16:creationId xmlns:a16="http://schemas.microsoft.com/office/drawing/2014/main" id="{615243F1-AB54-43A6-B06A-0C6CE1214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2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7" name="Rectangle 48">
              <a:extLst>
                <a:ext uri="{FF2B5EF4-FFF2-40B4-BE49-F238E27FC236}">
                  <a16:creationId xmlns:a16="http://schemas.microsoft.com/office/drawing/2014/main" id="{28949A8F-4EB4-4CC9-BBAF-C67DBBE38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1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8" name="Rectangle 48">
              <a:extLst>
                <a:ext uri="{FF2B5EF4-FFF2-40B4-BE49-F238E27FC236}">
                  <a16:creationId xmlns:a16="http://schemas.microsoft.com/office/drawing/2014/main" id="{B8EFCFE0-6C94-4A1A-8750-7EBCECD3A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D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9" name="Rectangle 48">
              <a:extLst>
                <a:ext uri="{FF2B5EF4-FFF2-40B4-BE49-F238E27FC236}">
                  <a16:creationId xmlns:a16="http://schemas.microsoft.com/office/drawing/2014/main" id="{B3BB5F8C-F65C-4C77-9345-C1A084715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F64DB39A-2EDA-4EE0-89CA-B7E7863F05E0}"/>
              </a:ext>
            </a:extLst>
          </p:cNvPr>
          <p:cNvGrpSpPr/>
          <p:nvPr/>
        </p:nvGrpSpPr>
        <p:grpSpPr>
          <a:xfrm>
            <a:off x="3578145" y="1004738"/>
            <a:ext cx="331200" cy="1835117"/>
            <a:chOff x="5410200" y="1004738"/>
            <a:chExt cx="331200" cy="1835117"/>
          </a:xfrm>
        </p:grpSpPr>
        <p:sp>
          <p:nvSpPr>
            <p:cNvPr id="351" name="Rectangle 48">
              <a:extLst>
                <a:ext uri="{FF2B5EF4-FFF2-40B4-BE49-F238E27FC236}">
                  <a16:creationId xmlns:a16="http://schemas.microsoft.com/office/drawing/2014/main" id="{948C3007-FCCB-4C6E-AC3E-7A3E53F18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3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2" name="Rectangle 29">
              <a:extLst>
                <a:ext uri="{FF2B5EF4-FFF2-40B4-BE49-F238E27FC236}">
                  <a16:creationId xmlns:a16="http://schemas.microsoft.com/office/drawing/2014/main" id="{99A1184C-590C-48A6-B563-6107C0ED8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5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3" name="Rectangle 48">
              <a:extLst>
                <a:ext uri="{FF2B5EF4-FFF2-40B4-BE49-F238E27FC236}">
                  <a16:creationId xmlns:a16="http://schemas.microsoft.com/office/drawing/2014/main" id="{F7C02F4A-2BDB-4EDC-B5CD-C21DA4AA5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-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4" name="Rectangle 48">
              <a:extLst>
                <a:ext uri="{FF2B5EF4-FFF2-40B4-BE49-F238E27FC236}">
                  <a16:creationId xmlns:a16="http://schemas.microsoft.com/office/drawing/2014/main" id="{BDA0FFCA-B617-4185-A4E4-C01BE10E6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1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5" name="Rectangle 48">
              <a:extLst>
                <a:ext uri="{FF2B5EF4-FFF2-40B4-BE49-F238E27FC236}">
                  <a16:creationId xmlns:a16="http://schemas.microsoft.com/office/drawing/2014/main" id="{D0A0FC86-ADFC-4188-A139-A27828021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D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6" name="Rectangle 48">
              <a:extLst>
                <a:ext uri="{FF2B5EF4-FFF2-40B4-BE49-F238E27FC236}">
                  <a16:creationId xmlns:a16="http://schemas.microsoft.com/office/drawing/2014/main" id="{C1B0E32B-96BA-4122-95E4-2EEAEF7498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7" name="Rectangle 48">
              <a:extLst>
                <a:ext uri="{FF2B5EF4-FFF2-40B4-BE49-F238E27FC236}">
                  <a16:creationId xmlns:a16="http://schemas.microsoft.com/office/drawing/2014/main" id="{1BCD692A-E03D-446D-805F-8727CCA16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390" name="Group 389">
            <a:extLst>
              <a:ext uri="{FF2B5EF4-FFF2-40B4-BE49-F238E27FC236}">
                <a16:creationId xmlns:a16="http://schemas.microsoft.com/office/drawing/2014/main" id="{D0D0D1D7-221D-499B-A7D7-74C40B469889}"/>
              </a:ext>
            </a:extLst>
          </p:cNvPr>
          <p:cNvGrpSpPr/>
          <p:nvPr/>
        </p:nvGrpSpPr>
        <p:grpSpPr>
          <a:xfrm>
            <a:off x="3248214" y="1004738"/>
            <a:ext cx="331200" cy="1835117"/>
            <a:chOff x="5410200" y="1004738"/>
            <a:chExt cx="331200" cy="1835117"/>
          </a:xfrm>
        </p:grpSpPr>
        <p:sp>
          <p:nvSpPr>
            <p:cNvPr id="391" name="Rectangle 48">
              <a:extLst>
                <a:ext uri="{FF2B5EF4-FFF2-40B4-BE49-F238E27FC236}">
                  <a16:creationId xmlns:a16="http://schemas.microsoft.com/office/drawing/2014/main" id="{142C9FB2-4DFA-45FE-9967-3D16C5807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2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2" name="Rectangle 29">
              <a:extLst>
                <a:ext uri="{FF2B5EF4-FFF2-40B4-BE49-F238E27FC236}">
                  <a16:creationId xmlns:a16="http://schemas.microsoft.com/office/drawing/2014/main" id="{13C845B4-BBD0-4E88-86A5-1201EC939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4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3" name="Rectangle 48">
              <a:extLst>
                <a:ext uri="{FF2B5EF4-FFF2-40B4-BE49-F238E27FC236}">
                  <a16:creationId xmlns:a16="http://schemas.microsoft.com/office/drawing/2014/main" id="{4FC63368-BB30-4160-8128-E1956EDEE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-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4" name="Rectangle 48">
              <a:extLst>
                <a:ext uri="{FF2B5EF4-FFF2-40B4-BE49-F238E27FC236}">
                  <a16:creationId xmlns:a16="http://schemas.microsoft.com/office/drawing/2014/main" id="{5A872067-9D5D-455D-B495-E18252EE3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D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5" name="Rectangle 48">
              <a:extLst>
                <a:ext uri="{FF2B5EF4-FFF2-40B4-BE49-F238E27FC236}">
                  <a16:creationId xmlns:a16="http://schemas.microsoft.com/office/drawing/2014/main" id="{EB1BAB0E-8365-4C09-B376-99F62A1D9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6" name="Rectangle 48">
              <a:extLst>
                <a:ext uri="{FF2B5EF4-FFF2-40B4-BE49-F238E27FC236}">
                  <a16:creationId xmlns:a16="http://schemas.microsoft.com/office/drawing/2014/main" id="{CABB04FE-6DE0-4414-A1A8-D9186CBEA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7" name="Rectangle 48">
              <a:extLst>
                <a:ext uri="{FF2B5EF4-FFF2-40B4-BE49-F238E27FC236}">
                  <a16:creationId xmlns:a16="http://schemas.microsoft.com/office/drawing/2014/main" id="{D449F55E-6A28-4068-9352-3D600B69D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83D1EE34-BD69-4228-8815-3E2F99EC7E75}"/>
              </a:ext>
            </a:extLst>
          </p:cNvPr>
          <p:cNvGrpSpPr/>
          <p:nvPr/>
        </p:nvGrpSpPr>
        <p:grpSpPr>
          <a:xfrm>
            <a:off x="2916744" y="1004738"/>
            <a:ext cx="331200" cy="1835117"/>
            <a:chOff x="5410200" y="1004738"/>
            <a:chExt cx="331200" cy="1835117"/>
          </a:xfrm>
        </p:grpSpPr>
        <p:sp>
          <p:nvSpPr>
            <p:cNvPr id="399" name="Rectangle 48">
              <a:extLst>
                <a:ext uri="{FF2B5EF4-FFF2-40B4-BE49-F238E27FC236}">
                  <a16:creationId xmlns:a16="http://schemas.microsoft.com/office/drawing/2014/main" id="{CDFC79D4-F0D6-4806-BBCC-A199E0E36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1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0" name="Rectangle 29">
              <a:extLst>
                <a:ext uri="{FF2B5EF4-FFF2-40B4-BE49-F238E27FC236}">
                  <a16:creationId xmlns:a16="http://schemas.microsoft.com/office/drawing/2014/main" id="{8456C1BF-C019-45CA-9136-7AF43E602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3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1" name="Rectangle 48">
              <a:extLst>
                <a:ext uri="{FF2B5EF4-FFF2-40B4-BE49-F238E27FC236}">
                  <a16:creationId xmlns:a16="http://schemas.microsoft.com/office/drawing/2014/main" id="{603066F0-C071-4BB9-915E-ED891C4BA2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D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2" name="Rectangle 48">
              <a:extLst>
                <a:ext uri="{FF2B5EF4-FFF2-40B4-BE49-F238E27FC236}">
                  <a16:creationId xmlns:a16="http://schemas.microsoft.com/office/drawing/2014/main" id="{970BA58B-509E-4458-8B4B-FA40620B2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3" name="Rectangle 48">
              <a:extLst>
                <a:ext uri="{FF2B5EF4-FFF2-40B4-BE49-F238E27FC236}">
                  <a16:creationId xmlns:a16="http://schemas.microsoft.com/office/drawing/2014/main" id="{ACFC700F-1EF3-4765-B4A7-89DB13F1E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4" name="Rectangle 48">
              <a:extLst>
                <a:ext uri="{FF2B5EF4-FFF2-40B4-BE49-F238E27FC236}">
                  <a16:creationId xmlns:a16="http://schemas.microsoft.com/office/drawing/2014/main" id="{62E8CF34-1D1A-44E1-81AE-291184DC8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5" name="Rectangle 48">
              <a:extLst>
                <a:ext uri="{FF2B5EF4-FFF2-40B4-BE49-F238E27FC236}">
                  <a16:creationId xmlns:a16="http://schemas.microsoft.com/office/drawing/2014/main" id="{6B08EDC5-DFB0-47A0-8E71-4AD7900E0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406" name="Group 405">
            <a:extLst>
              <a:ext uri="{FF2B5EF4-FFF2-40B4-BE49-F238E27FC236}">
                <a16:creationId xmlns:a16="http://schemas.microsoft.com/office/drawing/2014/main" id="{04D9F499-8E91-4BB3-880A-CCC85C9720BB}"/>
              </a:ext>
            </a:extLst>
          </p:cNvPr>
          <p:cNvGrpSpPr/>
          <p:nvPr/>
        </p:nvGrpSpPr>
        <p:grpSpPr>
          <a:xfrm>
            <a:off x="2581466" y="1004738"/>
            <a:ext cx="331200" cy="1835117"/>
            <a:chOff x="5410200" y="1004738"/>
            <a:chExt cx="331200" cy="1835117"/>
          </a:xfrm>
        </p:grpSpPr>
        <p:sp>
          <p:nvSpPr>
            <p:cNvPr id="407" name="Rectangle 48">
              <a:extLst>
                <a:ext uri="{FF2B5EF4-FFF2-40B4-BE49-F238E27FC236}">
                  <a16:creationId xmlns:a16="http://schemas.microsoft.com/office/drawing/2014/main" id="{27B534A0-1731-4C7B-AC8C-3E952B8E9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D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8" name="Rectangle 29">
              <a:extLst>
                <a:ext uri="{FF2B5EF4-FFF2-40B4-BE49-F238E27FC236}">
                  <a16:creationId xmlns:a16="http://schemas.microsoft.com/office/drawing/2014/main" id="{19AE8AE4-23C5-411E-A72A-CF7583142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2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9" name="Rectangle 48">
              <a:extLst>
                <a:ext uri="{FF2B5EF4-FFF2-40B4-BE49-F238E27FC236}">
                  <a16:creationId xmlns:a16="http://schemas.microsoft.com/office/drawing/2014/main" id="{D60C497F-5863-432A-872C-7CC5B7AB8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0" name="Rectangle 48">
              <a:extLst>
                <a:ext uri="{FF2B5EF4-FFF2-40B4-BE49-F238E27FC236}">
                  <a16:creationId xmlns:a16="http://schemas.microsoft.com/office/drawing/2014/main" id="{259E1573-4CCB-4122-9F76-DDF3F9C6E2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1" name="Rectangle 48">
              <a:extLst>
                <a:ext uri="{FF2B5EF4-FFF2-40B4-BE49-F238E27FC236}">
                  <a16:creationId xmlns:a16="http://schemas.microsoft.com/office/drawing/2014/main" id="{E7AD8661-72B6-434D-BAAE-A37760DEA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2" name="Rectangle 48">
              <a:extLst>
                <a:ext uri="{FF2B5EF4-FFF2-40B4-BE49-F238E27FC236}">
                  <a16:creationId xmlns:a16="http://schemas.microsoft.com/office/drawing/2014/main" id="{FFDF3ED4-98B5-48BE-80CC-22D8F973F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3" name="Rectangle 48">
              <a:extLst>
                <a:ext uri="{FF2B5EF4-FFF2-40B4-BE49-F238E27FC236}">
                  <a16:creationId xmlns:a16="http://schemas.microsoft.com/office/drawing/2014/main" id="{B05C23C0-D121-4693-B294-D836B1DE4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D168BC2F-0974-4F0A-BFFB-E18AAB4F1C15}"/>
              </a:ext>
            </a:extLst>
          </p:cNvPr>
          <p:cNvGrpSpPr/>
          <p:nvPr/>
        </p:nvGrpSpPr>
        <p:grpSpPr>
          <a:xfrm>
            <a:off x="2249996" y="1004738"/>
            <a:ext cx="331200" cy="1835117"/>
            <a:chOff x="5410200" y="1004738"/>
            <a:chExt cx="331200" cy="1835117"/>
          </a:xfrm>
        </p:grpSpPr>
        <p:sp>
          <p:nvSpPr>
            <p:cNvPr id="415" name="Rectangle 48">
              <a:extLst>
                <a:ext uri="{FF2B5EF4-FFF2-40B4-BE49-F238E27FC236}">
                  <a16:creationId xmlns:a16="http://schemas.microsoft.com/office/drawing/2014/main" id="{DF6050E3-65BA-4872-BF70-2695E8DD5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6" name="Rectangle 29">
              <a:extLst>
                <a:ext uri="{FF2B5EF4-FFF2-40B4-BE49-F238E27FC236}">
                  <a16:creationId xmlns:a16="http://schemas.microsoft.com/office/drawing/2014/main" id="{E633F1E3-BF51-4A22-A2FE-6031B8D6AD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7" name="Rectangle 48">
              <a:extLst>
                <a:ext uri="{FF2B5EF4-FFF2-40B4-BE49-F238E27FC236}">
                  <a16:creationId xmlns:a16="http://schemas.microsoft.com/office/drawing/2014/main" id="{D4FCBAF0-A16A-4869-AC17-83637C14C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8" name="Rectangle 48">
              <a:extLst>
                <a:ext uri="{FF2B5EF4-FFF2-40B4-BE49-F238E27FC236}">
                  <a16:creationId xmlns:a16="http://schemas.microsoft.com/office/drawing/2014/main" id="{65EE864A-41B2-4B33-9FF8-1150A7CF83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9" name="Rectangle 48">
              <a:extLst>
                <a:ext uri="{FF2B5EF4-FFF2-40B4-BE49-F238E27FC236}">
                  <a16:creationId xmlns:a16="http://schemas.microsoft.com/office/drawing/2014/main" id="{65D34BCB-11DF-4DD0-BF8B-DE25D4AE1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20" name="Rectangle 48">
              <a:extLst>
                <a:ext uri="{FF2B5EF4-FFF2-40B4-BE49-F238E27FC236}">
                  <a16:creationId xmlns:a16="http://schemas.microsoft.com/office/drawing/2014/main" id="{18D60625-9BC7-4C6D-99B1-E813F3C54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21" name="Rectangle 48">
              <a:extLst>
                <a:ext uri="{FF2B5EF4-FFF2-40B4-BE49-F238E27FC236}">
                  <a16:creationId xmlns:a16="http://schemas.microsoft.com/office/drawing/2014/main" id="{FC1191EF-0526-421E-9971-AA816F7AF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425" name="Rectangle 29">
            <a:extLst>
              <a:ext uri="{FF2B5EF4-FFF2-40B4-BE49-F238E27FC236}">
                <a16:creationId xmlns:a16="http://schemas.microsoft.com/office/drawing/2014/main" id="{AED3A31C-147D-48A2-BB70-585A3895D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8602" y="1004752"/>
            <a:ext cx="724441" cy="324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rPr>
              <a:t>Cycle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183" name="Table 182">
            <a:extLst>
              <a:ext uri="{FF2B5EF4-FFF2-40B4-BE49-F238E27FC236}">
                <a16:creationId xmlns:a16="http://schemas.microsoft.com/office/drawing/2014/main" id="{EC8722A4-BC07-4377-AF70-204E93F2B8B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1457" y="1347785"/>
          <a:ext cx="2013700" cy="15212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3682851229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617141317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1426253014"/>
                    </a:ext>
                  </a:extLst>
                </a:gridCol>
                <a:gridCol w="465700">
                  <a:extLst>
                    <a:ext uri="{9D8B030D-6E8A-4147-A177-3AD203B41FA5}">
                      <a16:colId xmlns:a16="http://schemas.microsoft.com/office/drawing/2014/main" val="3517611654"/>
                    </a:ext>
                  </a:extLst>
                </a:gridCol>
              </a:tblGrid>
              <a:tr h="171963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MUL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R1, R2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R3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96241112"/>
                  </a:ext>
                </a:extLst>
              </a:tr>
              <a:tr h="274495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ADD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R3, R4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R5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373942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ADD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R2, R6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R7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021130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ADD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R8, R9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R10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522654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MUL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R7, R10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R11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814795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ADD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R5, R11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R5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28953267"/>
                  </a:ext>
                </a:extLst>
              </a:tr>
            </a:tbl>
          </a:graphicData>
        </a:graphic>
      </p:graphicFrame>
      <p:graphicFrame>
        <p:nvGraphicFramePr>
          <p:cNvPr id="184" name="Table 183">
            <a:extLst>
              <a:ext uri="{FF2B5EF4-FFF2-40B4-BE49-F238E27FC236}">
                <a16:creationId xmlns:a16="http://schemas.microsoft.com/office/drawing/2014/main" id="{5910B334-5E3C-449F-8601-E7D99CF3C6A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8600" y="3060460"/>
          <a:ext cx="2021396" cy="30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7197">
                  <a:extLst>
                    <a:ext uri="{9D8B030D-6E8A-4147-A177-3AD203B41FA5}">
                      <a16:colId xmlns:a16="http://schemas.microsoft.com/office/drawing/2014/main" val="178228208"/>
                    </a:ext>
                  </a:extLst>
                </a:gridCol>
                <a:gridCol w="456057">
                  <a:extLst>
                    <a:ext uri="{9D8B030D-6E8A-4147-A177-3AD203B41FA5}">
                      <a16:colId xmlns:a16="http://schemas.microsoft.com/office/drawing/2014/main" val="514640341"/>
                    </a:ext>
                  </a:extLst>
                </a:gridCol>
                <a:gridCol w="374587">
                  <a:extLst>
                    <a:ext uri="{9D8B030D-6E8A-4147-A177-3AD203B41FA5}">
                      <a16:colId xmlns:a16="http://schemas.microsoft.com/office/drawing/2014/main" val="3807375684"/>
                    </a:ext>
                  </a:extLst>
                </a:gridCol>
                <a:gridCol w="503555">
                  <a:extLst>
                    <a:ext uri="{9D8B030D-6E8A-4147-A177-3AD203B41FA5}">
                      <a16:colId xmlns:a16="http://schemas.microsoft.com/office/drawing/2014/main" val="3476052078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Register</a:t>
                      </a:r>
                      <a:endParaRPr lang="en-CH" sz="1200" b="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Valid</a:t>
                      </a:r>
                      <a:endParaRPr lang="en-CH" sz="1200" b="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Tag</a:t>
                      </a:r>
                      <a:endParaRPr lang="en-CH" sz="1200" b="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Value</a:t>
                      </a:r>
                      <a:endParaRPr lang="en-CH" sz="1200" b="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198556639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2667566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R2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197170703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R3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x</a:t>
                      </a:r>
                      <a:endParaRPr lang="en-CH" sz="1100" dirty="0"/>
                    </a:p>
                  </a:txBody>
                  <a:tcPr marL="45720" marR="4572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880687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R4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8062439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R5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</a:t>
                      </a:r>
                      <a:endParaRPr lang="en-CH" sz="1100" dirty="0"/>
                    </a:p>
                  </a:txBody>
                  <a:tcPr marL="45720" marR="4572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9616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R6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116532686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R7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b</a:t>
                      </a:r>
                      <a:endParaRPr lang="en-CH" sz="1100" dirty="0"/>
                    </a:p>
                  </a:txBody>
                  <a:tcPr marL="45720" marR="4572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84068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R8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371414188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R9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9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269608026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R10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</a:t>
                      </a:r>
                      <a:endParaRPr lang="en-CH" sz="1100" dirty="0"/>
                    </a:p>
                  </a:txBody>
                  <a:tcPr marL="45720" marR="4572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110681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R11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y</a:t>
                      </a:r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08428"/>
                  </a:ext>
                </a:extLst>
              </a:tr>
            </a:tbl>
          </a:graphicData>
        </a:graphic>
      </p:graphicFrame>
      <p:graphicFrame>
        <p:nvGraphicFramePr>
          <p:cNvPr id="185" name="Table 184">
            <a:extLst>
              <a:ext uri="{FF2B5EF4-FFF2-40B4-BE49-F238E27FC236}">
                <a16:creationId xmlns:a16="http://schemas.microsoft.com/office/drawing/2014/main" id="{956F218F-9FAB-4DA8-8056-7368789621E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805320" y="3198590"/>
          <a:ext cx="2500215" cy="1512190"/>
        </p:xfrm>
        <a:graphic>
          <a:graphicData uri="http://schemas.openxmlformats.org/drawingml/2006/table">
            <a:tbl>
              <a:tblPr firstRow="1" bandRow="1"/>
              <a:tblGrid>
                <a:gridCol w="196215">
                  <a:extLst>
                    <a:ext uri="{9D8B030D-6E8A-4147-A177-3AD203B41FA5}">
                      <a16:colId xmlns:a16="http://schemas.microsoft.com/office/drawing/2014/main" val="148043742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92018258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82748523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95142377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24641104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6603680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471918201"/>
                    </a:ext>
                  </a:extLst>
                </a:gridCol>
              </a:tblGrid>
              <a:tr h="25209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Source 1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Source 2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521989"/>
                  </a:ext>
                </a:extLst>
              </a:tr>
              <a:tr h="25209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Tag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Tag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67129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x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9852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911628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32143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415154"/>
                  </a:ext>
                </a:extLst>
              </a:tr>
            </a:tbl>
          </a:graphicData>
        </a:graphic>
      </p:graphicFrame>
      <p:sp>
        <p:nvSpPr>
          <p:cNvPr id="188" name="TextBox 187">
            <a:extLst>
              <a:ext uri="{FF2B5EF4-FFF2-40B4-BE49-F238E27FC236}">
                <a16:creationId xmlns:a16="http://schemas.microsoft.com/office/drawing/2014/main" id="{954DF918-0526-4ABE-B5B0-9F5A5468E8A4}"/>
              </a:ext>
            </a:extLst>
          </p:cNvPr>
          <p:cNvSpPr txBox="1"/>
          <p:nvPr/>
        </p:nvSpPr>
        <p:spPr>
          <a:xfrm>
            <a:off x="3730082" y="4464781"/>
            <a:ext cx="411480" cy="23774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B4C303D4-489C-497A-AB52-605EBE7BEBE4}"/>
              </a:ext>
            </a:extLst>
          </p:cNvPr>
          <p:cNvSpPr txBox="1"/>
          <p:nvPr/>
        </p:nvSpPr>
        <p:spPr>
          <a:xfrm>
            <a:off x="3004943" y="4454052"/>
            <a:ext cx="356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1E1A8CC2-FCDE-4DDF-AF28-67EF65161379}"/>
              </a:ext>
            </a:extLst>
          </p:cNvPr>
          <p:cNvSpPr txBox="1"/>
          <p:nvPr/>
        </p:nvSpPr>
        <p:spPr>
          <a:xfrm>
            <a:off x="3365758" y="4454052"/>
            <a:ext cx="356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A0CA34B3-B035-44A3-8277-924DCD153100}"/>
              </a:ext>
            </a:extLst>
          </p:cNvPr>
          <p:cNvSpPr txBox="1"/>
          <p:nvPr/>
        </p:nvSpPr>
        <p:spPr>
          <a:xfrm>
            <a:off x="4155884" y="4454518"/>
            <a:ext cx="356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484E102A-39F8-45E6-9F8D-1C8C731CD600}"/>
              </a:ext>
            </a:extLst>
          </p:cNvPr>
          <p:cNvSpPr txBox="1"/>
          <p:nvPr/>
        </p:nvSpPr>
        <p:spPr>
          <a:xfrm>
            <a:off x="4516699" y="4454518"/>
            <a:ext cx="356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y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3477F6AD-C541-47B4-BBCF-D2BCB8408901}"/>
              </a:ext>
            </a:extLst>
          </p:cNvPr>
          <p:cNvSpPr txBox="1"/>
          <p:nvPr/>
        </p:nvSpPr>
        <p:spPr>
          <a:xfrm>
            <a:off x="4883785" y="4464781"/>
            <a:ext cx="411480" cy="23774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6D1C3DCF-0A9C-472D-B1FB-9EDD55E8450D}"/>
              </a:ext>
            </a:extLst>
          </p:cNvPr>
          <p:cNvSpPr txBox="1"/>
          <p:nvPr/>
        </p:nvSpPr>
        <p:spPr>
          <a:xfrm>
            <a:off x="923942" y="4328830"/>
            <a:ext cx="438912" cy="237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CA0BE90B-2855-4404-B099-BEC961BF5079}"/>
              </a:ext>
            </a:extLst>
          </p:cNvPr>
          <p:cNvSpPr txBox="1"/>
          <p:nvPr/>
        </p:nvSpPr>
        <p:spPr>
          <a:xfrm>
            <a:off x="1381123" y="4328830"/>
            <a:ext cx="356616" cy="237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A7F86C3A-AC68-4362-B203-519869DE59C3}"/>
              </a:ext>
            </a:extLst>
          </p:cNvPr>
          <p:cNvSpPr txBox="1"/>
          <p:nvPr/>
        </p:nvSpPr>
        <p:spPr>
          <a:xfrm>
            <a:off x="1758950" y="4332383"/>
            <a:ext cx="475488" cy="2341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CC99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197" name="Table 196">
            <a:extLst>
              <a:ext uri="{FF2B5EF4-FFF2-40B4-BE49-F238E27FC236}">
                <a16:creationId xmlns:a16="http://schemas.microsoft.com/office/drawing/2014/main" id="{C7B72528-F910-46E6-AE3D-0BA19F69948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860859" y="3198590"/>
          <a:ext cx="2500215" cy="1512190"/>
        </p:xfrm>
        <a:graphic>
          <a:graphicData uri="http://schemas.openxmlformats.org/drawingml/2006/table">
            <a:tbl>
              <a:tblPr firstRow="1" bandRow="1"/>
              <a:tblGrid>
                <a:gridCol w="196215">
                  <a:extLst>
                    <a:ext uri="{9D8B030D-6E8A-4147-A177-3AD203B41FA5}">
                      <a16:colId xmlns:a16="http://schemas.microsoft.com/office/drawing/2014/main" val="148043742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92018258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82748523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95142377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24641104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6603680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471918201"/>
                    </a:ext>
                  </a:extLst>
                </a:gridCol>
              </a:tblGrid>
              <a:tr h="25209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Source 1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Source 2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521989"/>
                  </a:ext>
                </a:extLst>
              </a:tr>
              <a:tr h="25209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Tag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Tag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67129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9852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c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911628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32143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415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545105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>
            <a:extLst>
              <a:ext uri="{FF2B5EF4-FFF2-40B4-BE49-F238E27FC236}">
                <a16:creationId xmlns:a16="http://schemas.microsoft.com/office/drawing/2014/main" id="{148A3A26-974E-EC4F-AC24-3D45FF8B7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Recall: Dataflow Graph</a:t>
            </a:r>
          </a:p>
        </p:txBody>
      </p:sp>
      <p:pic>
        <p:nvPicPr>
          <p:cNvPr id="46082" name="Content Placeholder 4">
            <a:extLst>
              <a:ext uri="{FF2B5EF4-FFF2-40B4-BE49-F238E27FC236}">
                <a16:creationId xmlns:a16="http://schemas.microsoft.com/office/drawing/2014/main" id="{4EC04678-1F85-F548-8BE1-F71D6FB1EB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7" b="2957"/>
          <a:stretch>
            <a:fillRect/>
          </a:stretch>
        </p:blipFill>
        <p:spPr>
          <a:xfrm>
            <a:off x="228600" y="996950"/>
            <a:ext cx="8610600" cy="5194300"/>
          </a:xfrm>
        </p:spPr>
      </p:pic>
      <p:sp>
        <p:nvSpPr>
          <p:cNvPr id="46083" name="Slide Number Placeholder 3">
            <a:extLst>
              <a:ext uri="{FF2B5EF4-FFF2-40B4-BE49-F238E27FC236}">
                <a16:creationId xmlns:a16="http://schemas.microsoft.com/office/drawing/2014/main" id="{AE181587-86F1-0B49-B1C2-6F9AAB4718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69B5C6-2ACA-4142-986B-30B645934064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15493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4">
            <a:extLst>
              <a:ext uri="{FF2B5EF4-FFF2-40B4-BE49-F238E27FC236}">
                <a16:creationId xmlns:a16="http://schemas.microsoft.com/office/drawing/2014/main" id="{017F8100-E186-1A46-9356-871C5B5C5AF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52400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Other Approaches to Concurrency (or Instruction Level Parallelism)</a:t>
            </a:r>
          </a:p>
        </p:txBody>
      </p:sp>
      <p:sp>
        <p:nvSpPr>
          <p:cNvPr id="56322" name="Rectangle 5">
            <a:extLst>
              <a:ext uri="{FF2B5EF4-FFF2-40B4-BE49-F238E27FC236}">
                <a16:creationId xmlns:a16="http://schemas.microsoft.com/office/drawing/2014/main" id="{1BADED01-E6E6-A649-8547-645C7D59FB9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945070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>
            <a:extLst>
              <a:ext uri="{FF2B5EF4-FFF2-40B4-BE49-F238E27FC236}">
                <a16:creationId xmlns:a16="http://schemas.microsoft.com/office/drawing/2014/main" id="{CB9B256C-96E4-964D-99C7-43D49F117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17696944-7D6D-674B-BFFE-09C353E5A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432FF"/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45D4DC97-85C1-B345-9305-D9154791BB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A03AAF-1C3D-9E44-A5B4-613C8C68F8D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11803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4">
            <a:extLst>
              <a:ext uri="{FF2B5EF4-FFF2-40B4-BE49-F238E27FC236}">
                <a16:creationId xmlns:a16="http://schemas.microsoft.com/office/drawing/2014/main" id="{4957EC9B-CD3C-6743-A572-95A9F149265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44780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Review: Data Flow:</a:t>
            </a:r>
            <a:br>
              <a:rPr lang="en-US" altLang="en-US" sz="4400">
                <a:ea typeface="ＭＳ Ｐゴシック" panose="020B0600070205080204" pitchFamily="34" charset="-128"/>
              </a:rPr>
            </a:br>
            <a:r>
              <a:rPr lang="en-US" altLang="en-US" sz="4400">
                <a:solidFill>
                  <a:srgbClr val="0000FF"/>
                </a:solidFill>
                <a:ea typeface="ＭＳ Ｐゴシック" panose="020B0600070205080204" pitchFamily="34" charset="-128"/>
              </a:rPr>
              <a:t>Exploiting Irregular Parallelism</a:t>
            </a:r>
            <a:br>
              <a:rPr lang="en-US" altLang="en-US" sz="4400">
                <a:ea typeface="ＭＳ Ｐゴシック" panose="020B0600070205080204" pitchFamily="34" charset="-128"/>
              </a:rPr>
            </a:br>
            <a:endParaRPr lang="en-US" altLang="en-US" sz="4400">
              <a:ea typeface="ＭＳ Ｐゴシック" panose="020B0600070205080204" pitchFamily="34" charset="-128"/>
            </a:endParaRPr>
          </a:p>
        </p:txBody>
      </p:sp>
      <p:sp>
        <p:nvSpPr>
          <p:cNvPr id="59394" name="Rectangle 5">
            <a:extLst>
              <a:ext uri="{FF2B5EF4-FFF2-40B4-BE49-F238E27FC236}">
                <a16:creationId xmlns:a16="http://schemas.microsoft.com/office/drawing/2014/main" id="{1C6C2E4B-6D6B-ED4A-AEA5-15591CFAF03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972258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plate_2014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35454</TotalTime>
  <Words>800</Words>
  <Application>Microsoft Macintosh PowerPoint</Application>
  <PresentationFormat>On-screen Show (4:3)</PresentationFormat>
  <Paragraphs>321</Paragraphs>
  <Slides>19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5" baseType="lpstr">
      <vt:lpstr>ＭＳ Ｐゴシック</vt:lpstr>
      <vt:lpstr>ＭＳ Ｐゴシック</vt:lpstr>
      <vt:lpstr>Arial</vt:lpstr>
      <vt:lpstr>Arial Narrow</vt:lpstr>
      <vt:lpstr>Calibri</vt:lpstr>
      <vt:lpstr>Consolas</vt:lpstr>
      <vt:lpstr>Garamond</vt:lpstr>
      <vt:lpstr>Tahoma</vt:lpstr>
      <vt:lpstr>Times New Roman</vt:lpstr>
      <vt:lpstr>Wingdings</vt:lpstr>
      <vt:lpstr>Wingdings 2</vt:lpstr>
      <vt:lpstr>Edge</vt:lpstr>
      <vt:lpstr>2_Edge</vt:lpstr>
      <vt:lpstr>6_Edge</vt:lpstr>
      <vt:lpstr>template_2014</vt:lpstr>
      <vt:lpstr>VISIO</vt:lpstr>
      <vt:lpstr> Digital Design &amp; Computer Arch.  Lecture 16a: Dataflow &amp;  Superscalar Execution</vt:lpstr>
      <vt:lpstr>Required Readings</vt:lpstr>
      <vt:lpstr>Agenda for Today &amp; Next Few Lectures</vt:lpstr>
      <vt:lpstr>Recall: OOO Execution: Restricted Dataflow</vt:lpstr>
      <vt:lpstr>Recall: State of RAT and RS in Cycle 7</vt:lpstr>
      <vt:lpstr>Recall: Dataflow Graph</vt:lpstr>
      <vt:lpstr>Other Approaches to Concurrency (or Instruction Level Parallelism)</vt:lpstr>
      <vt:lpstr>Approaches to (Instruction-Level) Concurrency</vt:lpstr>
      <vt:lpstr>Review: Data Flow: Exploiting Irregular Parallelism </vt:lpstr>
      <vt:lpstr>Data Flow Summary</vt:lpstr>
      <vt:lpstr>Pure Data Flow Advantages/Disadvantages</vt:lpstr>
      <vt:lpstr>Approaches to (Instruction-Level) Concurrency</vt:lpstr>
      <vt:lpstr>Superscalar Execution</vt:lpstr>
      <vt:lpstr>Superscalar Execution</vt:lpstr>
      <vt:lpstr>In-Order Superscalar Processor Example</vt:lpstr>
      <vt:lpstr>In-Order Superscalar Performance Example</vt:lpstr>
      <vt:lpstr>Superscalar Performance with Dependencies</vt:lpstr>
      <vt:lpstr>Superscalar Execution Tradeoffs</vt:lpstr>
      <vt:lpstr> Digital Design &amp; Computer Arch.  Lecture 16a: Dataflow &amp;  Superscalar Execution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516</cp:revision>
  <cp:lastPrinted>2018-04-26T10:57:00Z</cp:lastPrinted>
  <dcterms:created xsi:type="dcterms:W3CDTF">2010-09-08T00:51:32Z</dcterms:created>
  <dcterms:modified xsi:type="dcterms:W3CDTF">2020-04-19T19:39:09Z</dcterms:modified>
</cp:coreProperties>
</file>